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56" r:id="rId5"/>
    <p:sldId id="257" r:id="rId6"/>
    <p:sldId id="258" r:id="rId7"/>
    <p:sldId id="270" r:id="rId8"/>
    <p:sldId id="268" r:id="rId9"/>
    <p:sldId id="269" r:id="rId10"/>
    <p:sldId id="260" r:id="rId11"/>
    <p:sldId id="263" r:id="rId12"/>
    <p:sldId id="259" r:id="rId13"/>
    <p:sldId id="277" r:id="rId14"/>
    <p:sldId id="275" r:id="rId15"/>
    <p:sldId id="261" r:id="rId16"/>
    <p:sldId id="262" r:id="rId17"/>
    <p:sldId id="272" r:id="rId18"/>
    <p:sldId id="265" r:id="rId19"/>
    <p:sldId id="276" r:id="rId20"/>
    <p:sldId id="273" r:id="rId21"/>
    <p:sldId id="264"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77C06B-8E27-434B-B07A-F4E079869EDA}" v="175" dt="2022-12-10T19:06:39.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E67F7-56C0-45A1-BE0C-B7C2F5E4FF6F}"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C1DEA-02D2-440C-A8B3-8BF4985801D0}" type="slidenum">
              <a:rPr lang="en-US" smtClean="0"/>
              <a:t>‹#›</a:t>
            </a:fld>
            <a:endParaRPr lang="en-US"/>
          </a:p>
        </p:txBody>
      </p:sp>
    </p:spTree>
    <p:extLst>
      <p:ext uri="{BB962C8B-B14F-4D97-AF65-F5344CB8AC3E}">
        <p14:creationId xmlns:p14="http://schemas.microsoft.com/office/powerpoint/2010/main" val="2770033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presentation is on Age and Car insurance rates</a:t>
            </a:r>
          </a:p>
        </p:txBody>
      </p:sp>
      <p:sp>
        <p:nvSpPr>
          <p:cNvPr id="4" name="Slide Number Placeholder 3"/>
          <p:cNvSpPr>
            <a:spLocks noGrp="1"/>
          </p:cNvSpPr>
          <p:nvPr>
            <p:ph type="sldNum" sz="quarter" idx="5"/>
          </p:nvPr>
        </p:nvSpPr>
        <p:spPr/>
        <p:txBody>
          <a:bodyPr/>
          <a:lstStyle/>
          <a:p>
            <a:fld id="{B59C1DEA-02D2-440C-A8B3-8BF4985801D0}" type="slidenum">
              <a:rPr lang="en-US" smtClean="0"/>
              <a:t>1</a:t>
            </a:fld>
            <a:endParaRPr lang="en-US"/>
          </a:p>
        </p:txBody>
      </p:sp>
    </p:spTree>
    <p:extLst>
      <p:ext uri="{BB962C8B-B14F-4D97-AF65-F5344CB8AC3E}">
        <p14:creationId xmlns:p14="http://schemas.microsoft.com/office/powerpoint/2010/main" val="2220394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Premiums based on age in this includes teenaged drivers. </a:t>
            </a:r>
          </a:p>
          <a:p>
            <a:r>
              <a:rPr lang="en-US" dirty="0"/>
              <a:t>Although our main dataset is on Mature drivers, we wanted to include teens as well to briefly explain WHY car insurance premiums change.</a:t>
            </a:r>
          </a:p>
          <a:p>
            <a:r>
              <a:rPr lang="en-US" dirty="0"/>
              <a:t>As you can see, on average, the Rates Start higher and decrease with age (or as you mature in your driving skills. </a:t>
            </a:r>
          </a:p>
          <a:p>
            <a:r>
              <a:rPr lang="en-US" dirty="0"/>
              <a:t>This also shows the difference between Male and Female driver’s premiums.</a:t>
            </a:r>
          </a:p>
        </p:txBody>
      </p:sp>
      <p:sp>
        <p:nvSpPr>
          <p:cNvPr id="4" name="Slide Number Placeholder 3"/>
          <p:cNvSpPr>
            <a:spLocks noGrp="1"/>
          </p:cNvSpPr>
          <p:nvPr>
            <p:ph type="sldNum" sz="quarter" idx="5"/>
          </p:nvPr>
        </p:nvSpPr>
        <p:spPr/>
        <p:txBody>
          <a:bodyPr/>
          <a:lstStyle/>
          <a:p>
            <a:fld id="{B59C1DEA-02D2-440C-A8B3-8BF4985801D0}" type="slidenum">
              <a:rPr lang="en-US" smtClean="0"/>
              <a:t>10</a:t>
            </a:fld>
            <a:endParaRPr lang="en-US"/>
          </a:p>
        </p:txBody>
      </p:sp>
    </p:spTree>
    <p:extLst>
      <p:ext uri="{BB962C8B-B14F-4D97-AF65-F5344CB8AC3E}">
        <p14:creationId xmlns:p14="http://schemas.microsoft.com/office/powerpoint/2010/main" val="907082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graphs from our dataset from </a:t>
            </a:r>
            <a:r>
              <a:rPr lang="en-US" dirty="0" err="1"/>
              <a:t>AllState</a:t>
            </a:r>
            <a:r>
              <a:rPr lang="en-US" dirty="0"/>
              <a:t>.</a:t>
            </a:r>
          </a:p>
          <a:p>
            <a:r>
              <a:rPr lang="en-US" dirty="0"/>
              <a:t>There are slightly more Male Policy Holders, and as you can see, the Premiums are larger. (because of their risky behavior)</a:t>
            </a:r>
          </a:p>
        </p:txBody>
      </p:sp>
      <p:sp>
        <p:nvSpPr>
          <p:cNvPr id="4" name="Slide Number Placeholder 3"/>
          <p:cNvSpPr>
            <a:spLocks noGrp="1"/>
          </p:cNvSpPr>
          <p:nvPr>
            <p:ph type="sldNum" sz="quarter" idx="5"/>
          </p:nvPr>
        </p:nvSpPr>
        <p:spPr/>
        <p:txBody>
          <a:bodyPr/>
          <a:lstStyle/>
          <a:p>
            <a:fld id="{B59C1DEA-02D2-440C-A8B3-8BF4985801D0}" type="slidenum">
              <a:rPr lang="en-US" smtClean="0"/>
              <a:t>11</a:t>
            </a:fld>
            <a:endParaRPr lang="en-US"/>
          </a:p>
        </p:txBody>
      </p:sp>
    </p:spTree>
    <p:extLst>
      <p:ext uri="{BB962C8B-B14F-4D97-AF65-F5344CB8AC3E}">
        <p14:creationId xmlns:p14="http://schemas.microsoft.com/office/powerpoint/2010/main" val="110883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briefly discuss a few statistics on Teenaged drivers</a:t>
            </a:r>
          </a:p>
          <a:p>
            <a:pPr marL="342900" marR="0" lvl="0" indent="-342900">
              <a:lnSpc>
                <a:spcPct val="100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Rates are highest in the teen years.</a:t>
            </a:r>
          </a:p>
          <a:p>
            <a:pPr marL="342900" marR="0" lvl="0" indent="-342900">
              <a:lnSpc>
                <a:spcPct val="10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Age 16-19 are 4x’s more likely to be in an accident</a:t>
            </a:r>
          </a:p>
          <a:p>
            <a:pPr marL="342900" marR="0" lvl="0" indent="-342900">
              <a:lnSpc>
                <a:spcPct val="10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Found statistically less safe on the road in the first few years of driving</a:t>
            </a:r>
          </a:p>
          <a:p>
            <a:pPr marL="342900" marR="0" lvl="0" indent="-342900">
              <a:lnSpc>
                <a:spcPct val="10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Rate of accident-related deaths per mile is 3x’s higher than 20 year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olds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Greater tendency to speed</a:t>
            </a:r>
          </a:p>
          <a:p>
            <a:pPr marL="342900" marR="0" lvl="0" indent="-342900">
              <a:lnSpc>
                <a:spcPct val="10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Not realize they are in a serious situation</a:t>
            </a:r>
          </a:p>
        </p:txBody>
      </p:sp>
      <p:sp>
        <p:nvSpPr>
          <p:cNvPr id="4" name="Slide Number Placeholder 3"/>
          <p:cNvSpPr>
            <a:spLocks noGrp="1"/>
          </p:cNvSpPr>
          <p:nvPr>
            <p:ph type="sldNum" sz="quarter" idx="5"/>
          </p:nvPr>
        </p:nvSpPr>
        <p:spPr/>
        <p:txBody>
          <a:bodyPr/>
          <a:lstStyle/>
          <a:p>
            <a:fld id="{B59C1DEA-02D2-440C-A8B3-8BF4985801D0}" type="slidenum">
              <a:rPr lang="en-US" smtClean="0"/>
              <a:t>12</a:t>
            </a:fld>
            <a:endParaRPr lang="en-US"/>
          </a:p>
        </p:txBody>
      </p:sp>
    </p:spTree>
    <p:extLst>
      <p:ext uri="{BB962C8B-B14F-4D97-AF65-F5344CB8AC3E}">
        <p14:creationId xmlns:p14="http://schemas.microsoft.com/office/powerpoint/2010/main" val="2573966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bg2">
                    <a:lumMod val="25000"/>
                    <a:lumOff val="75000"/>
                  </a:schemeClr>
                </a:solidFill>
                <a:effectLst/>
                <a:latin typeface="+mj-lt"/>
                <a:ea typeface="+mj-ea"/>
                <a:cs typeface="+mj-cs"/>
              </a:rPr>
              <a:t>Teens </a:t>
            </a:r>
            <a:r>
              <a:rPr lang="en-US" sz="1200" dirty="0">
                <a:solidFill>
                  <a:schemeClr val="bg2">
                    <a:lumMod val="25000"/>
                    <a:lumOff val="75000"/>
                  </a:schemeClr>
                </a:solidFill>
              </a:rPr>
              <a:t>may</a:t>
            </a:r>
            <a:r>
              <a:rPr lang="en-US" sz="1200" kern="1200" dirty="0">
                <a:solidFill>
                  <a:schemeClr val="bg2">
                    <a:lumMod val="25000"/>
                    <a:lumOff val="75000"/>
                  </a:schemeClr>
                </a:solidFill>
                <a:effectLst/>
                <a:latin typeface="+mj-lt"/>
                <a:ea typeface="+mj-ea"/>
                <a:cs typeface="+mj-cs"/>
              </a:rPr>
              <a:t> not recognize or  underestimate dangerous situations on the road.</a:t>
            </a:r>
          </a:p>
          <a:p>
            <a:r>
              <a:rPr lang="en-US" sz="1200" kern="1200" dirty="0">
                <a:solidFill>
                  <a:schemeClr val="bg2">
                    <a:lumMod val="25000"/>
                    <a:lumOff val="75000"/>
                  </a:schemeClr>
                </a:solidFill>
                <a:effectLst/>
                <a:latin typeface="+mj-lt"/>
                <a:ea typeface="+mj-ea"/>
                <a:cs typeface="+mj-cs"/>
              </a:rPr>
              <a:t>40% of fatal car crashes among teen drivers and passengers ages 13 to 19 happened between 9 p.m. and 6 a.m. More than half (52%) of fatal car crashes happened on a Friday, Saturday or Sunday</a:t>
            </a:r>
          </a:p>
          <a:p>
            <a:r>
              <a:rPr lang="en-US" sz="1200" kern="1200" dirty="0">
                <a:solidFill>
                  <a:schemeClr val="bg2">
                    <a:lumMod val="25000"/>
                    <a:lumOff val="75000"/>
                  </a:schemeClr>
                </a:solidFill>
                <a:effectLst/>
                <a:latin typeface="+mj-lt"/>
                <a:ea typeface="+mj-ea"/>
                <a:cs typeface="+mj-cs"/>
              </a:rPr>
              <a:t>Teens and young adults tend not to wear their seatbelts as o</a:t>
            </a:r>
            <a:r>
              <a:rPr lang="en-US" sz="1200" dirty="0">
                <a:solidFill>
                  <a:schemeClr val="bg2">
                    <a:lumMod val="25000"/>
                    <a:lumOff val="75000"/>
                  </a:schemeClr>
                </a:solidFill>
              </a:rPr>
              <a:t>ften.</a:t>
            </a:r>
            <a:r>
              <a:rPr lang="en-US" sz="1200" kern="1200" dirty="0">
                <a:solidFill>
                  <a:schemeClr val="bg2">
                    <a:lumMod val="25000"/>
                    <a:lumOff val="75000"/>
                  </a:schemeClr>
                </a:solidFill>
                <a:effectLst/>
                <a:latin typeface="+mj-lt"/>
                <a:ea typeface="+mj-ea"/>
                <a:cs typeface="+mj-cs"/>
              </a:rPr>
              <a:t> Nearly half (45%) of teen drivers who died in 2019 were unbuckled</a:t>
            </a:r>
          </a:p>
          <a:p>
            <a:r>
              <a:rPr lang="en-US" sz="1200" kern="1200" dirty="0">
                <a:solidFill>
                  <a:schemeClr val="bg2">
                    <a:lumMod val="25000"/>
                    <a:lumOff val="75000"/>
                  </a:schemeClr>
                </a:solidFill>
                <a:effectLst/>
                <a:latin typeface="+mj-lt"/>
                <a:ea typeface="+mj-ea"/>
                <a:cs typeface="+mj-cs"/>
              </a:rPr>
              <a:t>speed was a factor in 27% of fatal car crashes involving teen drivers between ages 15 to 18</a:t>
            </a:r>
            <a:endParaRPr lang="en-US" dirty="0"/>
          </a:p>
        </p:txBody>
      </p:sp>
      <p:sp>
        <p:nvSpPr>
          <p:cNvPr id="4" name="Slide Number Placeholder 3"/>
          <p:cNvSpPr>
            <a:spLocks noGrp="1"/>
          </p:cNvSpPr>
          <p:nvPr>
            <p:ph type="sldNum" sz="quarter" idx="5"/>
          </p:nvPr>
        </p:nvSpPr>
        <p:spPr/>
        <p:txBody>
          <a:bodyPr/>
          <a:lstStyle/>
          <a:p>
            <a:fld id="{B59C1DEA-02D2-440C-A8B3-8BF4985801D0}" type="slidenum">
              <a:rPr lang="en-US" smtClean="0"/>
              <a:t>13</a:t>
            </a:fld>
            <a:endParaRPr lang="en-US"/>
          </a:p>
        </p:txBody>
      </p:sp>
    </p:spTree>
    <p:extLst>
      <p:ext uri="{BB962C8B-B14F-4D97-AF65-F5344CB8AC3E}">
        <p14:creationId xmlns:p14="http://schemas.microsoft.com/office/powerpoint/2010/main" val="595962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overall research, it was concluded, that around age 50, the rates are at the lowest.  And at 65, to expect rates to start increasing.</a:t>
            </a:r>
          </a:p>
        </p:txBody>
      </p:sp>
      <p:sp>
        <p:nvSpPr>
          <p:cNvPr id="4" name="Slide Number Placeholder 3"/>
          <p:cNvSpPr>
            <a:spLocks noGrp="1"/>
          </p:cNvSpPr>
          <p:nvPr>
            <p:ph type="sldNum" sz="quarter" idx="5"/>
          </p:nvPr>
        </p:nvSpPr>
        <p:spPr/>
        <p:txBody>
          <a:bodyPr/>
          <a:lstStyle/>
          <a:p>
            <a:fld id="{B59C1DEA-02D2-440C-A8B3-8BF4985801D0}" type="slidenum">
              <a:rPr lang="en-US" smtClean="0"/>
              <a:t>14</a:t>
            </a:fld>
            <a:endParaRPr lang="en-US"/>
          </a:p>
        </p:txBody>
      </p:sp>
    </p:spTree>
    <p:extLst>
      <p:ext uri="{BB962C8B-B14F-4D97-AF65-F5344CB8AC3E}">
        <p14:creationId xmlns:p14="http://schemas.microsoft.com/office/powerpoint/2010/main" val="2683353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factors that contribute to rising insurance premiums. </a:t>
            </a:r>
          </a:p>
          <a:p>
            <a:r>
              <a:rPr lang="en-US" dirty="0"/>
              <a:t>Impaired vision, multiple medications/side effects, change in physical function, and increase healing time.  </a:t>
            </a:r>
          </a:p>
          <a:p>
            <a:r>
              <a:rPr lang="en-US" dirty="0"/>
              <a:t>Older adults can sustain more severe injuries, costing more for the insurance company.</a:t>
            </a:r>
          </a:p>
        </p:txBody>
      </p:sp>
      <p:sp>
        <p:nvSpPr>
          <p:cNvPr id="4" name="Slide Number Placeholder 3"/>
          <p:cNvSpPr>
            <a:spLocks noGrp="1"/>
          </p:cNvSpPr>
          <p:nvPr>
            <p:ph type="sldNum" sz="quarter" idx="5"/>
          </p:nvPr>
        </p:nvSpPr>
        <p:spPr/>
        <p:txBody>
          <a:bodyPr/>
          <a:lstStyle/>
          <a:p>
            <a:fld id="{B59C1DEA-02D2-440C-A8B3-8BF4985801D0}" type="slidenum">
              <a:rPr lang="en-US" smtClean="0"/>
              <a:t>15</a:t>
            </a:fld>
            <a:endParaRPr lang="en-US"/>
          </a:p>
        </p:txBody>
      </p:sp>
    </p:spTree>
    <p:extLst>
      <p:ext uri="{BB962C8B-B14F-4D97-AF65-F5344CB8AC3E}">
        <p14:creationId xmlns:p14="http://schemas.microsoft.com/office/powerpoint/2010/main" val="3293732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from our dataset of how we arranged our data in age groups: percentages and by premiums.</a:t>
            </a:r>
          </a:p>
          <a:p>
            <a:r>
              <a:rPr lang="en-US" dirty="0"/>
              <a:t>Our largest groups are age 40-49 and 50-59.</a:t>
            </a:r>
          </a:p>
          <a:p>
            <a:r>
              <a:rPr lang="en-US" dirty="0"/>
              <a:t>As you can see, according to our bar chart, the data is inconsistent with the research we just explained.</a:t>
            </a:r>
          </a:p>
          <a:p>
            <a:endParaRPr lang="en-US" dirty="0"/>
          </a:p>
          <a:p>
            <a:endParaRPr lang="en-US" dirty="0"/>
          </a:p>
        </p:txBody>
      </p:sp>
      <p:sp>
        <p:nvSpPr>
          <p:cNvPr id="4" name="Slide Number Placeholder 3"/>
          <p:cNvSpPr>
            <a:spLocks noGrp="1"/>
          </p:cNvSpPr>
          <p:nvPr>
            <p:ph type="sldNum" sz="quarter" idx="5"/>
          </p:nvPr>
        </p:nvSpPr>
        <p:spPr/>
        <p:txBody>
          <a:bodyPr/>
          <a:lstStyle/>
          <a:p>
            <a:fld id="{B59C1DEA-02D2-440C-A8B3-8BF4985801D0}" type="slidenum">
              <a:rPr lang="en-US" smtClean="0"/>
              <a:t>16</a:t>
            </a:fld>
            <a:endParaRPr lang="en-US"/>
          </a:p>
        </p:txBody>
      </p:sp>
    </p:spTree>
    <p:extLst>
      <p:ext uri="{BB962C8B-B14F-4D97-AF65-F5344CB8AC3E}">
        <p14:creationId xmlns:p14="http://schemas.microsoft.com/office/powerpoint/2010/main" val="322508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set shows that the 50-59 and 60-69 are the highest premiums.</a:t>
            </a:r>
          </a:p>
          <a:p>
            <a:r>
              <a:rPr lang="en-US" dirty="0"/>
              <a:t>Upon further investigation, we realized that our dataset is incomplete and missing data.  </a:t>
            </a:r>
          </a:p>
          <a:p>
            <a:r>
              <a:rPr lang="en-US" dirty="0"/>
              <a:t>It shows that 50-59 has our highest premiums per Policy Holder, however, it does not express how many cars the Policy Holder owns, if they have teenagers on their policy, if there is bad credit involved/divorced, or wrecks on their record.</a:t>
            </a:r>
          </a:p>
        </p:txBody>
      </p:sp>
      <p:sp>
        <p:nvSpPr>
          <p:cNvPr id="4" name="Slide Number Placeholder 3"/>
          <p:cNvSpPr>
            <a:spLocks noGrp="1"/>
          </p:cNvSpPr>
          <p:nvPr>
            <p:ph type="sldNum" sz="quarter" idx="5"/>
          </p:nvPr>
        </p:nvSpPr>
        <p:spPr/>
        <p:txBody>
          <a:bodyPr/>
          <a:lstStyle/>
          <a:p>
            <a:fld id="{B59C1DEA-02D2-440C-A8B3-8BF4985801D0}" type="slidenum">
              <a:rPr lang="en-US" smtClean="0"/>
              <a:t>17</a:t>
            </a:fld>
            <a:endParaRPr lang="en-US"/>
          </a:p>
        </p:txBody>
      </p:sp>
    </p:spTree>
    <p:extLst>
      <p:ext uri="{BB962C8B-B14F-4D97-AF65-F5344CB8AC3E}">
        <p14:creationId xmlns:p14="http://schemas.microsoft.com/office/powerpoint/2010/main" val="1434630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narrowed down our search in our 50-59 age range. This is where we realized that we have data on premiums per Policy Holder, but not how many cars are on the policy etc.</a:t>
            </a:r>
          </a:p>
          <a:p>
            <a:endParaRPr lang="en-US" dirty="0"/>
          </a:p>
        </p:txBody>
      </p:sp>
      <p:sp>
        <p:nvSpPr>
          <p:cNvPr id="4" name="Slide Number Placeholder 3"/>
          <p:cNvSpPr>
            <a:spLocks noGrp="1"/>
          </p:cNvSpPr>
          <p:nvPr>
            <p:ph type="sldNum" sz="quarter" idx="5"/>
          </p:nvPr>
        </p:nvSpPr>
        <p:spPr/>
        <p:txBody>
          <a:bodyPr/>
          <a:lstStyle/>
          <a:p>
            <a:fld id="{B59C1DEA-02D2-440C-A8B3-8BF4985801D0}" type="slidenum">
              <a:rPr lang="en-US" smtClean="0"/>
              <a:t>18</a:t>
            </a:fld>
            <a:endParaRPr lang="en-US"/>
          </a:p>
        </p:txBody>
      </p:sp>
    </p:spTree>
    <p:extLst>
      <p:ext uri="{BB962C8B-B14F-4D97-AF65-F5344CB8AC3E}">
        <p14:creationId xmlns:p14="http://schemas.microsoft.com/office/powerpoint/2010/main" val="1611265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answered our original question, it was not the answer we anticipated based on our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2">
                    <a:lumMod val="25000"/>
                    <a:lumOff val="75000"/>
                    <a:alpha val="80000"/>
                  </a:schemeClr>
                </a:solidFill>
              </a:rPr>
              <a:t>The answer to our question is YES! However, many things play a factor into the rates and is not a clear cut answer</a:t>
            </a:r>
          </a:p>
          <a:p>
            <a:r>
              <a:rPr lang="en-US" dirty="0"/>
              <a:t>It is evident that our dataset </a:t>
            </a:r>
            <a:r>
              <a:rPr lang="en-US"/>
              <a:t>is incomplete, or </a:t>
            </a:r>
            <a:r>
              <a:rPr lang="en-US" dirty="0"/>
              <a:t>needs more information in order to create a fair assessment.</a:t>
            </a:r>
          </a:p>
          <a:p>
            <a:r>
              <a:rPr lang="en-US" dirty="0"/>
              <a:t>We concluded that more data needs to be collected to create an accurate record.</a:t>
            </a:r>
          </a:p>
        </p:txBody>
      </p:sp>
      <p:sp>
        <p:nvSpPr>
          <p:cNvPr id="4" name="Slide Number Placeholder 3"/>
          <p:cNvSpPr>
            <a:spLocks noGrp="1"/>
          </p:cNvSpPr>
          <p:nvPr>
            <p:ph type="sldNum" sz="quarter" idx="5"/>
          </p:nvPr>
        </p:nvSpPr>
        <p:spPr/>
        <p:txBody>
          <a:bodyPr/>
          <a:lstStyle/>
          <a:p>
            <a:fld id="{B59C1DEA-02D2-440C-A8B3-8BF4985801D0}" type="slidenum">
              <a:rPr lang="en-US" smtClean="0"/>
              <a:t>19</a:t>
            </a:fld>
            <a:endParaRPr lang="en-US"/>
          </a:p>
        </p:txBody>
      </p:sp>
    </p:spTree>
    <p:extLst>
      <p:ext uri="{BB962C8B-B14F-4D97-AF65-F5344CB8AC3E}">
        <p14:creationId xmlns:p14="http://schemas.microsoft.com/office/powerpoint/2010/main" val="2153548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it get more expensive as you get older?</a:t>
            </a:r>
          </a:p>
          <a:p>
            <a:r>
              <a:rPr lang="en-US" dirty="0"/>
              <a:t>Does it go down as you get older?</a:t>
            </a:r>
          </a:p>
        </p:txBody>
      </p:sp>
      <p:sp>
        <p:nvSpPr>
          <p:cNvPr id="4" name="Slide Number Placeholder 3"/>
          <p:cNvSpPr>
            <a:spLocks noGrp="1"/>
          </p:cNvSpPr>
          <p:nvPr>
            <p:ph type="sldNum" sz="quarter" idx="5"/>
          </p:nvPr>
        </p:nvSpPr>
        <p:spPr/>
        <p:txBody>
          <a:bodyPr/>
          <a:lstStyle/>
          <a:p>
            <a:fld id="{B59C1DEA-02D2-440C-A8B3-8BF4985801D0}" type="slidenum">
              <a:rPr lang="en-US" smtClean="0"/>
              <a:t>2</a:t>
            </a:fld>
            <a:endParaRPr lang="en-US"/>
          </a:p>
        </p:txBody>
      </p:sp>
    </p:spTree>
    <p:extLst>
      <p:ext uri="{BB962C8B-B14F-4D97-AF65-F5344CB8AC3E}">
        <p14:creationId xmlns:p14="http://schemas.microsoft.com/office/powerpoint/2010/main" val="2328067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Consumers pay what they are told and do not ask questions.</a:t>
            </a:r>
          </a:p>
          <a:p>
            <a:r>
              <a:rPr lang="en-US" dirty="0"/>
              <a:t>Some shop around to find cheaper rates, but not about what can change the rates</a:t>
            </a:r>
          </a:p>
        </p:txBody>
      </p:sp>
      <p:sp>
        <p:nvSpPr>
          <p:cNvPr id="4" name="Slide Number Placeholder 3"/>
          <p:cNvSpPr>
            <a:spLocks noGrp="1"/>
          </p:cNvSpPr>
          <p:nvPr>
            <p:ph type="sldNum" sz="quarter" idx="5"/>
          </p:nvPr>
        </p:nvSpPr>
        <p:spPr/>
        <p:txBody>
          <a:bodyPr/>
          <a:lstStyle/>
          <a:p>
            <a:fld id="{B59C1DEA-02D2-440C-A8B3-8BF4985801D0}" type="slidenum">
              <a:rPr lang="en-US" smtClean="0"/>
              <a:t>3</a:t>
            </a:fld>
            <a:endParaRPr lang="en-US"/>
          </a:p>
        </p:txBody>
      </p:sp>
    </p:spTree>
    <p:extLst>
      <p:ext uri="{BB962C8B-B14F-4D97-AF65-F5344CB8AC3E}">
        <p14:creationId xmlns:p14="http://schemas.microsoft.com/office/powerpoint/2010/main" val="1769724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set is from </a:t>
            </a:r>
            <a:r>
              <a:rPr lang="en-US" dirty="0" err="1"/>
              <a:t>AllState</a:t>
            </a:r>
            <a:r>
              <a:rPr lang="en-US" dirty="0"/>
              <a:t> with over 10,000 Policy Holders. The data has clear age ranges and premiums paid.</a:t>
            </a:r>
          </a:p>
          <a:p>
            <a:r>
              <a:rPr lang="en-US" sz="1200" dirty="0">
                <a:solidFill>
                  <a:schemeClr val="bg2">
                    <a:lumMod val="25000"/>
                    <a:lumOff val="75000"/>
                  </a:schemeClr>
                </a:solidFill>
                <a:effectLst/>
              </a:rPr>
              <a:t>As a group, we researched several reputable websites and other car insurance sites.</a:t>
            </a:r>
          </a:p>
          <a:p>
            <a:r>
              <a:rPr lang="en-US" sz="1200" dirty="0">
                <a:solidFill>
                  <a:schemeClr val="bg2">
                    <a:lumMod val="25000"/>
                    <a:lumOff val="75000"/>
                  </a:schemeClr>
                </a:solidFill>
                <a:effectLst/>
              </a:rPr>
              <a:t>We created our summary by interpreting common ground based on several sites.</a:t>
            </a:r>
          </a:p>
          <a:p>
            <a:r>
              <a:rPr lang="en-US" sz="1200" dirty="0">
                <a:solidFill>
                  <a:schemeClr val="bg2">
                    <a:lumMod val="25000"/>
                    <a:lumOff val="75000"/>
                  </a:schemeClr>
                </a:solidFill>
                <a:effectLst/>
              </a:rPr>
              <a:t>We arranged the </a:t>
            </a:r>
            <a:r>
              <a:rPr lang="en-US" sz="1200" dirty="0" err="1">
                <a:solidFill>
                  <a:schemeClr val="bg2">
                    <a:lumMod val="25000"/>
                    <a:lumOff val="75000"/>
                  </a:schemeClr>
                </a:solidFill>
                <a:effectLst/>
              </a:rPr>
              <a:t>AllState</a:t>
            </a:r>
            <a:r>
              <a:rPr lang="en-US" sz="1200" dirty="0">
                <a:solidFill>
                  <a:schemeClr val="bg2">
                    <a:lumMod val="25000"/>
                    <a:lumOff val="75000"/>
                  </a:schemeClr>
                </a:solidFill>
                <a:effectLst/>
              </a:rPr>
              <a:t> data by age range birthdates into bins in our code.</a:t>
            </a:r>
            <a:endParaRPr lang="en-US" dirty="0"/>
          </a:p>
        </p:txBody>
      </p:sp>
      <p:sp>
        <p:nvSpPr>
          <p:cNvPr id="4" name="Slide Number Placeholder 3"/>
          <p:cNvSpPr>
            <a:spLocks noGrp="1"/>
          </p:cNvSpPr>
          <p:nvPr>
            <p:ph type="sldNum" sz="quarter" idx="5"/>
          </p:nvPr>
        </p:nvSpPr>
        <p:spPr/>
        <p:txBody>
          <a:bodyPr/>
          <a:lstStyle/>
          <a:p>
            <a:fld id="{B59C1DEA-02D2-440C-A8B3-8BF4985801D0}" type="slidenum">
              <a:rPr lang="en-US" smtClean="0"/>
              <a:t>4</a:t>
            </a:fld>
            <a:endParaRPr lang="en-US"/>
          </a:p>
        </p:txBody>
      </p:sp>
    </p:spTree>
    <p:extLst>
      <p:ext uri="{BB962C8B-B14F-4D97-AF65-F5344CB8AC3E}">
        <p14:creationId xmlns:p14="http://schemas.microsoft.com/office/powerpoint/2010/main" val="74424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we imported pandas, used bins, count and percentages of Male vs Female, the difference age ranges counts &amp; percentages, along with the premiums for each age group.  And Outliers</a:t>
            </a:r>
          </a:p>
        </p:txBody>
      </p:sp>
      <p:sp>
        <p:nvSpPr>
          <p:cNvPr id="4" name="Slide Number Placeholder 3"/>
          <p:cNvSpPr>
            <a:spLocks noGrp="1"/>
          </p:cNvSpPr>
          <p:nvPr>
            <p:ph type="sldNum" sz="quarter" idx="5"/>
          </p:nvPr>
        </p:nvSpPr>
        <p:spPr/>
        <p:txBody>
          <a:bodyPr/>
          <a:lstStyle/>
          <a:p>
            <a:fld id="{B59C1DEA-02D2-440C-A8B3-8BF4985801D0}" type="slidenum">
              <a:rPr lang="en-US" smtClean="0"/>
              <a:t>5</a:t>
            </a:fld>
            <a:endParaRPr lang="en-US"/>
          </a:p>
        </p:txBody>
      </p:sp>
    </p:spTree>
    <p:extLst>
      <p:ext uri="{BB962C8B-B14F-4D97-AF65-F5344CB8AC3E}">
        <p14:creationId xmlns:p14="http://schemas.microsoft.com/office/powerpoint/2010/main" val="329238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Complication of our project: </a:t>
            </a:r>
            <a:r>
              <a:rPr lang="en-US" sz="1200" dirty="0">
                <a:solidFill>
                  <a:schemeClr val="bg2">
                    <a:lumMod val="25000"/>
                    <a:lumOff val="75000"/>
                  </a:schemeClr>
                </a:solidFill>
                <a:effectLst/>
                <a:latin typeface="Roboto" panose="02000000000000000000" pitchFamily="2" charset="0"/>
                <a:ea typeface="Times New Roman" panose="02020603050405020304" pitchFamily="18" charset="0"/>
                <a:cs typeface="Times New Roman" panose="02020603050405020304" pitchFamily="18" charset="0"/>
              </a:rPr>
              <a:t>The group question was originally too broad.  We narrowed our question down based on Statistical Analysis.</a:t>
            </a:r>
            <a:endParaRPr lang="en-US" sz="1200" dirty="0">
              <a:solidFill>
                <a:schemeClr val="bg2">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t>We changed our question a couple of times before narrowing it down into something we were interested enough in to discuss and research.</a:t>
            </a:r>
          </a:p>
          <a:p>
            <a:r>
              <a:rPr lang="en-US" dirty="0"/>
              <a:t>????????There were more complications (more on that later)???????????</a:t>
            </a:r>
          </a:p>
        </p:txBody>
      </p:sp>
      <p:sp>
        <p:nvSpPr>
          <p:cNvPr id="4" name="Slide Number Placeholder 3"/>
          <p:cNvSpPr>
            <a:spLocks noGrp="1"/>
          </p:cNvSpPr>
          <p:nvPr>
            <p:ph type="sldNum" sz="quarter" idx="5"/>
          </p:nvPr>
        </p:nvSpPr>
        <p:spPr/>
        <p:txBody>
          <a:bodyPr/>
          <a:lstStyle/>
          <a:p>
            <a:fld id="{B59C1DEA-02D2-440C-A8B3-8BF4985801D0}" type="slidenum">
              <a:rPr lang="en-US" smtClean="0"/>
              <a:t>6</a:t>
            </a:fld>
            <a:endParaRPr lang="en-US"/>
          </a:p>
        </p:txBody>
      </p:sp>
    </p:spTree>
    <p:extLst>
      <p:ext uri="{BB962C8B-B14F-4D97-AF65-F5344CB8AC3E}">
        <p14:creationId xmlns:p14="http://schemas.microsoft.com/office/powerpoint/2010/main" val="3771952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myth that car insurance rates decrease after the 25</a:t>
            </a:r>
            <a:r>
              <a:rPr lang="en-US" baseline="30000" dirty="0"/>
              <a:t>th</a:t>
            </a:r>
            <a:r>
              <a:rPr lang="en-US" dirty="0"/>
              <a:t> birthday.  </a:t>
            </a:r>
          </a:p>
          <a:p>
            <a:r>
              <a:rPr lang="en-US" dirty="0"/>
              <a:t>The FACT is: the lower rates are based on becoming a mature driver.  Most new drivers are around the age 17-18 years old.</a:t>
            </a:r>
          </a:p>
          <a:p>
            <a:r>
              <a:rPr lang="en-US" dirty="0"/>
              <a:t>But, there are many factors that can change the rates of car insurance premiums.  </a:t>
            </a:r>
          </a:p>
          <a:p>
            <a:r>
              <a:rPr lang="en-US" dirty="0"/>
              <a:t>One happens to be the amount of years driving. And since the average age is 17-18, the average age for the rates to start to decrease is around the age of 25.  </a:t>
            </a:r>
          </a:p>
          <a:p>
            <a:r>
              <a:rPr lang="en-US" dirty="0"/>
              <a:t>But, also marital status, credit scores, accidents, and traffic violations can change the Premium rates, and being male (more risky driver) or female.</a:t>
            </a:r>
          </a:p>
        </p:txBody>
      </p:sp>
      <p:sp>
        <p:nvSpPr>
          <p:cNvPr id="4" name="Slide Number Placeholder 3"/>
          <p:cNvSpPr>
            <a:spLocks noGrp="1"/>
          </p:cNvSpPr>
          <p:nvPr>
            <p:ph type="sldNum" sz="quarter" idx="5"/>
          </p:nvPr>
        </p:nvSpPr>
        <p:spPr/>
        <p:txBody>
          <a:bodyPr/>
          <a:lstStyle/>
          <a:p>
            <a:fld id="{B59C1DEA-02D2-440C-A8B3-8BF4985801D0}" type="slidenum">
              <a:rPr lang="en-US" smtClean="0"/>
              <a:t>7</a:t>
            </a:fld>
            <a:endParaRPr lang="en-US"/>
          </a:p>
        </p:txBody>
      </p:sp>
    </p:spTree>
    <p:extLst>
      <p:ext uri="{BB962C8B-B14F-4D97-AF65-F5344CB8AC3E}">
        <p14:creationId xmlns:p14="http://schemas.microsoft.com/office/powerpoint/2010/main" val="498710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2">
                    <a:lumMod val="25000"/>
                    <a:lumOff val="75000"/>
                  </a:schemeClr>
                </a:solidFill>
                <a:effectLst/>
                <a:latin typeface="Calibri" panose="020F0502020204030204" pitchFamily="34" charset="0"/>
                <a:ea typeface="Times New Roman" panose="02020603050405020304" pitchFamily="18" charset="0"/>
              </a:rPr>
              <a:t>The Statistics:</a:t>
            </a:r>
            <a:br>
              <a:rPr lang="en-US" sz="1200" dirty="0">
                <a:solidFill>
                  <a:schemeClr val="bg2">
                    <a:lumMod val="25000"/>
                    <a:lumOff val="75000"/>
                  </a:schemeClr>
                </a:solidFill>
                <a:effectLst/>
                <a:latin typeface="Times New Roman" panose="02020603050405020304" pitchFamily="18" charset="0"/>
                <a:ea typeface="Times New Roman" panose="02020603050405020304" pitchFamily="18" charset="0"/>
              </a:rPr>
            </a:br>
            <a:r>
              <a:rPr lang="en-US" sz="1200" dirty="0">
                <a:solidFill>
                  <a:schemeClr val="bg2">
                    <a:lumMod val="25000"/>
                    <a:lumOff val="75000"/>
                  </a:schemeClr>
                </a:solidFill>
                <a:effectLst/>
                <a:latin typeface="Calibri" panose="020F0502020204030204" pitchFamily="34" charset="0"/>
                <a:ea typeface="Times New Roman" panose="02020603050405020304" pitchFamily="18" charset="0"/>
              </a:rPr>
              <a:t>Persons with lower credit scores tend to have higher rates; lower credit scores tend to file more claims</a:t>
            </a:r>
            <a:br>
              <a:rPr lang="en-US" sz="1200" dirty="0">
                <a:solidFill>
                  <a:schemeClr val="bg2">
                    <a:lumMod val="25000"/>
                    <a:lumOff val="75000"/>
                  </a:schemeClr>
                </a:solidFill>
                <a:effectLst/>
                <a:latin typeface="Times New Roman" panose="02020603050405020304" pitchFamily="18" charset="0"/>
                <a:ea typeface="Times New Roman" panose="02020603050405020304" pitchFamily="18" charset="0"/>
              </a:rPr>
            </a:br>
            <a:r>
              <a:rPr lang="en-US" sz="1200" dirty="0">
                <a:solidFill>
                  <a:schemeClr val="bg2">
                    <a:lumMod val="25000"/>
                    <a:lumOff val="75000"/>
                  </a:schemeClr>
                </a:solidFill>
                <a:effectLst/>
                <a:latin typeface="Calibri" panose="020F0502020204030204" pitchFamily="34" charset="0"/>
                <a:ea typeface="Times New Roman" panose="02020603050405020304" pitchFamily="18" charset="0"/>
              </a:rPr>
              <a:t>Many traffic violations, at-fault accident, will have increased rates.</a:t>
            </a:r>
            <a:br>
              <a:rPr lang="en-US" sz="1200" dirty="0">
                <a:solidFill>
                  <a:schemeClr val="bg2">
                    <a:lumMod val="25000"/>
                    <a:lumOff val="75000"/>
                  </a:schemeClr>
                </a:solidFill>
                <a:effectLst/>
                <a:latin typeface="Calibri" panose="020F0502020204030204" pitchFamily="34" charset="0"/>
                <a:ea typeface="Times New Roman" panose="02020603050405020304" pitchFamily="18" charset="0"/>
              </a:rPr>
            </a:br>
            <a:r>
              <a:rPr lang="en-US" sz="1200" dirty="0">
                <a:solidFill>
                  <a:schemeClr val="bg2">
                    <a:lumMod val="25000"/>
                    <a:lumOff val="75000"/>
                  </a:schemeClr>
                </a:solidFill>
                <a:effectLst/>
                <a:latin typeface="Calibri" panose="020F0502020204030204" pitchFamily="34" charset="0"/>
                <a:ea typeface="Times New Roman" panose="02020603050405020304" pitchFamily="18" charset="0"/>
              </a:rPr>
              <a:t>Men are involved in more traffic accidents, have serious traffic violations, and DUI’s: men’s rates will be higher.</a:t>
            </a:r>
            <a:br>
              <a:rPr lang="en-US" sz="1200" dirty="0">
                <a:solidFill>
                  <a:schemeClr val="bg2">
                    <a:lumMod val="25000"/>
                    <a:lumOff val="75000"/>
                  </a:schemeClr>
                </a:solidFill>
                <a:effectLst/>
                <a:latin typeface="Times New Roman" panose="02020603050405020304" pitchFamily="18" charset="0"/>
                <a:ea typeface="Times New Roman" panose="02020603050405020304" pitchFamily="18" charset="0"/>
              </a:rPr>
            </a:br>
            <a:r>
              <a:rPr lang="en-US" sz="1200" dirty="0">
                <a:solidFill>
                  <a:schemeClr val="bg2">
                    <a:lumMod val="25000"/>
                    <a:lumOff val="75000"/>
                  </a:schemeClr>
                </a:solidFill>
                <a:effectLst/>
                <a:latin typeface="Calibri" panose="020F0502020204030204" pitchFamily="34" charset="0"/>
                <a:ea typeface="Times New Roman" panose="02020603050405020304" pitchFamily="18" charset="0"/>
              </a:rPr>
              <a:t>City vs rural, will have higher rates.</a:t>
            </a:r>
            <a:endParaRPr lang="en-US" dirty="0"/>
          </a:p>
        </p:txBody>
      </p:sp>
      <p:sp>
        <p:nvSpPr>
          <p:cNvPr id="4" name="Slide Number Placeholder 3"/>
          <p:cNvSpPr>
            <a:spLocks noGrp="1"/>
          </p:cNvSpPr>
          <p:nvPr>
            <p:ph type="sldNum" sz="quarter" idx="5"/>
          </p:nvPr>
        </p:nvSpPr>
        <p:spPr/>
        <p:txBody>
          <a:bodyPr/>
          <a:lstStyle/>
          <a:p>
            <a:fld id="{B59C1DEA-02D2-440C-A8B3-8BF4985801D0}" type="slidenum">
              <a:rPr lang="en-US" smtClean="0"/>
              <a:t>8</a:t>
            </a:fld>
            <a:endParaRPr lang="en-US"/>
          </a:p>
        </p:txBody>
      </p:sp>
    </p:spTree>
    <p:extLst>
      <p:ext uri="{BB962C8B-B14F-4D97-AF65-F5344CB8AC3E}">
        <p14:creationId xmlns:p14="http://schemas.microsoft.com/office/powerpoint/2010/main" val="259311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Roboto" panose="02000000000000000000" pitchFamily="2" charset="0"/>
                <a:ea typeface="Times New Roman" panose="02020603050405020304" pitchFamily="18" charset="0"/>
                <a:cs typeface="Times New Roman" panose="02020603050405020304" pitchFamily="18" charset="0"/>
              </a:rPr>
              <a:t>It appears to be common knowledge that car insurance rates are at the highest in the teenage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Roboto" panose="02000000000000000000" pitchFamily="2" charset="0"/>
                <a:ea typeface="Times New Roman" panose="02020603050405020304" pitchFamily="18" charset="0"/>
                <a:cs typeface="Times New Roman" panose="02020603050405020304" pitchFamily="18" charset="0"/>
              </a:rPr>
              <a:t>Were you aware that they can also rise after the age of 60? </a:t>
            </a:r>
            <a:endParaRPr lang="en-US" sz="1200" dirty="0">
              <a:solidFill>
                <a:schemeClr val="tx1">
                  <a:alpha val="60000"/>
                </a:schemeClr>
              </a:solidFill>
            </a:endParaRPr>
          </a:p>
        </p:txBody>
      </p:sp>
      <p:sp>
        <p:nvSpPr>
          <p:cNvPr id="4" name="Slide Number Placeholder 3"/>
          <p:cNvSpPr>
            <a:spLocks noGrp="1"/>
          </p:cNvSpPr>
          <p:nvPr>
            <p:ph type="sldNum" sz="quarter" idx="5"/>
          </p:nvPr>
        </p:nvSpPr>
        <p:spPr/>
        <p:txBody>
          <a:bodyPr/>
          <a:lstStyle/>
          <a:p>
            <a:fld id="{B59C1DEA-02D2-440C-A8B3-8BF4985801D0}" type="slidenum">
              <a:rPr lang="en-US" smtClean="0"/>
              <a:t>9</a:t>
            </a:fld>
            <a:endParaRPr lang="en-US"/>
          </a:p>
        </p:txBody>
      </p:sp>
    </p:spTree>
    <p:extLst>
      <p:ext uri="{BB962C8B-B14F-4D97-AF65-F5344CB8AC3E}">
        <p14:creationId xmlns:p14="http://schemas.microsoft.com/office/powerpoint/2010/main" val="1601014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Saturday, December 10, 2022</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01888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Saturday, December 10, 2022</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04498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Saturday, December 10, 2022</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7221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Saturday, December 10,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84917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Saturday, December 10, 2022</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2771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Saturday, December 10, 2022</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50665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Saturday, December 10, 2022</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01217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Saturday, December 10, 2022</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35289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Saturday, December 10, 2022</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66649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Saturday, December 10, 2022</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93669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Saturday, December 10, 2022</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54350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Saturday, December 10, 2022</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61005306"/>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dmv.org/insurance/how-age-affects-auto-insurance-rates.ph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hyperlink" Target="https://www.dmv.org/insurance/how-age-affects-auto-insurance-rates.php" TargetMode="Externa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oman standing at car showroom">
            <a:extLst>
              <a:ext uri="{FF2B5EF4-FFF2-40B4-BE49-F238E27FC236}">
                <a16:creationId xmlns:a16="http://schemas.microsoft.com/office/drawing/2014/main" id="{368713AA-D796-8EC0-B5C9-859309F6A51E}"/>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2315" r="20309" b="-2"/>
          <a:stretch/>
        </p:blipFill>
        <p:spPr>
          <a:xfrm>
            <a:off x="-1" y="1"/>
            <a:ext cx="6922273" cy="6858000"/>
          </a:xfrm>
          <a:custGeom>
            <a:avLst/>
            <a:gdLst/>
            <a:ahLst/>
            <a:cxnLst/>
            <a:rect l="l" t="t" r="r" b="b"/>
            <a:pathLst>
              <a:path w="6922273" h="6858000">
                <a:moveTo>
                  <a:pt x="0" y="0"/>
                </a:moveTo>
                <a:lnTo>
                  <a:pt x="6922273" y="0"/>
                </a:lnTo>
                <a:lnTo>
                  <a:pt x="6922273" y="6858000"/>
                </a:lnTo>
                <a:lnTo>
                  <a:pt x="0" y="6858000"/>
                </a:lnTo>
                <a:close/>
              </a:path>
            </a:pathLst>
          </a:custGeom>
          <a:effectLst>
            <a:softEdge rad="0"/>
          </a:effectLst>
        </p:spPr>
      </p:pic>
      <p:sp>
        <p:nvSpPr>
          <p:cNvPr id="2" name="Title 1">
            <a:extLst>
              <a:ext uri="{FF2B5EF4-FFF2-40B4-BE49-F238E27FC236}">
                <a16:creationId xmlns:a16="http://schemas.microsoft.com/office/drawing/2014/main" id="{751C5C54-8070-4BFF-544C-BDB5708F2369}"/>
              </a:ext>
            </a:extLst>
          </p:cNvPr>
          <p:cNvSpPr>
            <a:spLocks noGrp="1"/>
          </p:cNvSpPr>
          <p:nvPr>
            <p:ph type="ctrTitle"/>
          </p:nvPr>
        </p:nvSpPr>
        <p:spPr>
          <a:xfrm>
            <a:off x="550863" y="549275"/>
            <a:ext cx="5437187" cy="2986234"/>
          </a:xfrm>
        </p:spPr>
        <p:txBody>
          <a:bodyPr anchor="b">
            <a:normAutofit/>
          </a:bodyPr>
          <a:lstStyle/>
          <a:p>
            <a:r>
              <a:rPr lang="en-US"/>
              <a:t>Age and Car Insurance Rates</a:t>
            </a:r>
          </a:p>
        </p:txBody>
      </p:sp>
      <p:pic>
        <p:nvPicPr>
          <p:cNvPr id="4" name="Picture 3" descr="A web of dots connected">
            <a:extLst>
              <a:ext uri="{FF2B5EF4-FFF2-40B4-BE49-F238E27FC236}">
                <a16:creationId xmlns:a16="http://schemas.microsoft.com/office/drawing/2014/main" id="{6CC86D5F-C267-3C04-DBA1-1E36CEC13B57}"/>
              </a:ext>
            </a:extLst>
          </p:cNvPr>
          <p:cNvPicPr>
            <a:picLocks noChangeAspect="1"/>
          </p:cNvPicPr>
          <p:nvPr/>
        </p:nvPicPr>
        <p:blipFill rotWithShape="1">
          <a:blip r:embed="rId4"/>
          <a:srcRect l="32815" r="32815"/>
          <a:stretch/>
        </p:blipFill>
        <p:spPr>
          <a:xfrm>
            <a:off x="6922272" y="1"/>
            <a:ext cx="5267328" cy="6858000"/>
          </a:xfrm>
          <a:custGeom>
            <a:avLst/>
            <a:gdLst/>
            <a:ahLst/>
            <a:cxnLst/>
            <a:rect l="l" t="t" r="r" b="b"/>
            <a:pathLst>
              <a:path w="5264925" h="6858000">
                <a:moveTo>
                  <a:pt x="0" y="0"/>
                </a:moveTo>
                <a:lnTo>
                  <a:pt x="5264925" y="0"/>
                </a:lnTo>
                <a:lnTo>
                  <a:pt x="5264925" y="6858000"/>
                </a:lnTo>
                <a:lnTo>
                  <a:pt x="0" y="6858000"/>
                </a:lnTo>
                <a:close/>
              </a:path>
            </a:pathLst>
          </a:custGeom>
        </p:spPr>
      </p:pic>
      <p:sp>
        <p:nvSpPr>
          <p:cNvPr id="18" name="Rectangle 1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F29AFEE-CE8D-9513-6464-7D930A6CEDDB}"/>
              </a:ext>
            </a:extLst>
          </p:cNvPr>
          <p:cNvSpPr>
            <a:spLocks noGrp="1"/>
          </p:cNvSpPr>
          <p:nvPr>
            <p:ph type="subTitle" idx="1"/>
          </p:nvPr>
        </p:nvSpPr>
        <p:spPr>
          <a:xfrm>
            <a:off x="550863" y="3827610"/>
            <a:ext cx="5437187" cy="2265216"/>
          </a:xfrm>
        </p:spPr>
        <p:txBody>
          <a:bodyPr>
            <a:normAutofit/>
          </a:bodyPr>
          <a:lstStyle/>
          <a:p>
            <a:r>
              <a:rPr lang="en-US" dirty="0">
                <a:solidFill>
                  <a:schemeClr val="tx1">
                    <a:alpha val="60000"/>
                  </a:schemeClr>
                </a:solidFill>
              </a:rPr>
              <a:t>Jared Hubert, Francisco Lara </a:t>
            </a:r>
            <a:r>
              <a:rPr lang="en-US">
                <a:solidFill>
                  <a:schemeClr val="tx1">
                    <a:alpha val="60000"/>
                  </a:schemeClr>
                </a:solidFill>
              </a:rPr>
              <a:t>Loza</a:t>
            </a:r>
            <a:r>
              <a:rPr lang="en-US" dirty="0">
                <a:solidFill>
                  <a:schemeClr val="tx1">
                    <a:alpha val="60000"/>
                  </a:schemeClr>
                </a:solidFill>
              </a:rPr>
              <a:t>, William </a:t>
            </a:r>
            <a:r>
              <a:rPr lang="en-US">
                <a:solidFill>
                  <a:schemeClr val="tx1">
                    <a:alpha val="60000"/>
                  </a:schemeClr>
                </a:solidFill>
              </a:rPr>
              <a:t>Thomer</a:t>
            </a:r>
            <a:r>
              <a:rPr lang="en-US" dirty="0">
                <a:solidFill>
                  <a:schemeClr val="tx1">
                    <a:alpha val="60000"/>
                  </a:schemeClr>
                </a:solidFill>
              </a:rPr>
              <a:t>, Levi McLeod, Valerie Grannemann-Barber</a:t>
            </a:r>
            <a:endParaRPr lang="en-US">
              <a:solidFill>
                <a:schemeClr val="tx1">
                  <a:alpha val="60000"/>
                </a:schemeClr>
              </a:solidFill>
            </a:endParaRPr>
          </a:p>
        </p:txBody>
      </p:sp>
    </p:spTree>
    <p:extLst>
      <p:ext uri="{BB962C8B-B14F-4D97-AF65-F5344CB8AC3E}">
        <p14:creationId xmlns:p14="http://schemas.microsoft.com/office/powerpoint/2010/main" val="38994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8" name="Freeform: Shape 1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3" name="Rectangle 2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Table&#10;&#10;Description automatically generated">
            <a:extLst>
              <a:ext uri="{FF2B5EF4-FFF2-40B4-BE49-F238E27FC236}">
                <a16:creationId xmlns:a16="http://schemas.microsoft.com/office/drawing/2014/main" id="{EBFEC9CE-E128-0B0F-39D9-DB4BEEE7D4CC}"/>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8960" r="-1" b="1147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5" name="Rectangle 24">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D6BAD-899D-A400-5EEA-B410E98347A5}"/>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r>
              <a:rPr lang="en-US" sz="4800" kern="1200" dirty="0">
                <a:solidFill>
                  <a:schemeClr val="tx1"/>
                </a:solidFill>
                <a:latin typeface="+mj-lt"/>
                <a:ea typeface="+mj-ea"/>
                <a:cs typeface="+mj-cs"/>
              </a:rPr>
              <a:t>Average Premiums </a:t>
            </a:r>
            <a:br>
              <a:rPr lang="en-US" sz="900" kern="1200" dirty="0">
                <a:solidFill>
                  <a:schemeClr val="tx1"/>
                </a:solidFill>
                <a:latin typeface="+mj-lt"/>
                <a:ea typeface="+mj-ea"/>
                <a:cs typeface="+mj-cs"/>
              </a:rPr>
            </a:br>
            <a:r>
              <a:rPr lang="en-US" sz="900" kern="1200" dirty="0">
                <a:solidFill>
                  <a:schemeClr val="tx1"/>
                </a:solidFill>
                <a:latin typeface="+mj-lt"/>
                <a:ea typeface="+mj-ea"/>
                <a:cs typeface="+mj-cs"/>
              </a:rPr>
              <a:t>(according to </a:t>
            </a:r>
            <a:r>
              <a:rPr lang="en-US" sz="900" kern="1200" dirty="0" err="1">
                <a:solidFill>
                  <a:schemeClr val="tx1"/>
                </a:solidFill>
                <a:latin typeface="+mj-lt"/>
                <a:ea typeface="+mj-ea"/>
                <a:cs typeface="+mj-cs"/>
              </a:rPr>
              <a:t>ValuePenguin</a:t>
            </a:r>
            <a:r>
              <a:rPr lang="en-US" sz="900" kern="1200" dirty="0">
                <a:solidFill>
                  <a:schemeClr val="tx1"/>
                </a:solidFill>
                <a:latin typeface="+mj-lt"/>
                <a:ea typeface="+mj-ea"/>
                <a:cs typeface="+mj-cs"/>
              </a:rPr>
              <a:t>)</a:t>
            </a:r>
          </a:p>
        </p:txBody>
      </p:sp>
      <p:sp>
        <p:nvSpPr>
          <p:cNvPr id="27" name="Rectangle 26">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D67979A-7454-A057-833D-59762775B52F}"/>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489253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2A4F7-5470-A50B-3594-18EDE87E51B6}"/>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r>
              <a:rPr lang="en-US" sz="3600" dirty="0">
                <a:solidFill>
                  <a:schemeClr val="bg2">
                    <a:lumMod val="25000"/>
                    <a:lumOff val="75000"/>
                  </a:schemeClr>
                </a:solidFill>
              </a:rPr>
              <a:t>Male vs Female drivers in our dataset</a:t>
            </a:r>
          </a:p>
        </p:txBody>
      </p:sp>
      <p:pic>
        <p:nvPicPr>
          <p:cNvPr id="6" name="Picture Placeholder 5" descr="Chart, pie chart&#10;&#10;Description automatically generated">
            <a:extLst>
              <a:ext uri="{FF2B5EF4-FFF2-40B4-BE49-F238E27FC236}">
                <a16:creationId xmlns:a16="http://schemas.microsoft.com/office/drawing/2014/main" id="{7F0A55D4-1BA1-632F-51A9-1C7FF246489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651" b="2651"/>
          <a:stretch>
            <a:fillRect/>
          </a:stretch>
        </p:blipFill>
        <p:spPr>
          <a:xfrm>
            <a:off x="1475444" y="549275"/>
            <a:ext cx="3588026" cy="3227901"/>
          </a:xfrm>
          <a:custGeom>
            <a:avLst/>
            <a:gdLst/>
            <a:ahLst/>
            <a:cxnLst/>
            <a:rect l="l" t="t" r="r" b="b"/>
            <a:pathLst>
              <a:path w="6098400" h="3777175">
                <a:moveTo>
                  <a:pt x="0" y="0"/>
                </a:moveTo>
                <a:lnTo>
                  <a:pt x="6098400" y="0"/>
                </a:lnTo>
                <a:lnTo>
                  <a:pt x="6098400" y="3777175"/>
                </a:lnTo>
                <a:lnTo>
                  <a:pt x="0" y="3777175"/>
                </a:lnTo>
                <a:close/>
              </a:path>
            </a:pathLst>
          </a:custGeom>
        </p:spPr>
      </p:pic>
      <p:sp>
        <p:nvSpPr>
          <p:cNvPr id="4" name="Text Placeholder 3">
            <a:extLst>
              <a:ext uri="{FF2B5EF4-FFF2-40B4-BE49-F238E27FC236}">
                <a16:creationId xmlns:a16="http://schemas.microsoft.com/office/drawing/2014/main" id="{F106AC94-4959-5D03-A553-82D89F22B7CC}"/>
              </a:ext>
            </a:extLst>
          </p:cNvPr>
          <p:cNvSpPr>
            <a:spLocks noGrp="1"/>
          </p:cNvSpPr>
          <p:nvPr>
            <p:ph type="body" sz="half" idx="2"/>
          </p:nvPr>
        </p:nvSpPr>
        <p:spPr>
          <a:xfrm>
            <a:off x="5267325" y="4508500"/>
            <a:ext cx="6373813" cy="1562959"/>
          </a:xfrm>
        </p:spPr>
        <p:txBody>
          <a:bodyPr vert="horz" wrap="square" lIns="0" tIns="0" rIns="0" bIns="0" rtlCol="0" anchor="t">
            <a:normAutofit/>
          </a:bodyPr>
          <a:lstStyle/>
          <a:p>
            <a:pPr indent="-228600" algn="ctr">
              <a:buFont typeface="Arial" panose="020B0604020202020204" pitchFamily="34" charset="0"/>
              <a:buChar char="•"/>
            </a:pPr>
            <a:r>
              <a:rPr lang="en-US" sz="4000" dirty="0"/>
              <a:t>Average Premium Male   vs Female</a:t>
            </a:r>
          </a:p>
        </p:txBody>
      </p:sp>
      <p:sp>
        <p:nvSpPr>
          <p:cNvPr id="21" name="Oval 20">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descr="Shape&#10;&#10;Description automatically generated with medium confidence">
            <a:extLst>
              <a:ext uri="{FF2B5EF4-FFF2-40B4-BE49-F238E27FC236}">
                <a16:creationId xmlns:a16="http://schemas.microsoft.com/office/drawing/2014/main" id="{E3B9C301-1154-BA5D-E220-898D9A79C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751" y="584420"/>
            <a:ext cx="5104762" cy="3530159"/>
          </a:xfrm>
          <a:prstGeom prst="rect">
            <a:avLst/>
          </a:prstGeom>
        </p:spPr>
      </p:pic>
    </p:spTree>
    <p:extLst>
      <p:ext uri="{BB962C8B-B14F-4D97-AF65-F5344CB8AC3E}">
        <p14:creationId xmlns:p14="http://schemas.microsoft.com/office/powerpoint/2010/main" val="373618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6D646-0624-F70D-34C3-ECEAA2081455}"/>
              </a:ext>
            </a:extLst>
          </p:cNvPr>
          <p:cNvSpPr>
            <a:spLocks noGrp="1"/>
          </p:cNvSpPr>
          <p:nvPr>
            <p:ph type="title"/>
          </p:nvPr>
        </p:nvSpPr>
        <p:spPr>
          <a:xfrm>
            <a:off x="550863" y="549275"/>
            <a:ext cx="5437185" cy="844519"/>
          </a:xfrm>
        </p:spPr>
        <p:txBody>
          <a:bodyPr wrap="square" anchor="b">
            <a:normAutofit fontScale="90000"/>
          </a:bodyPr>
          <a:lstStyle/>
          <a:p>
            <a:br>
              <a:rPr lang="en-US" b="1" dirty="0">
                <a:latin typeface="Calibri" panose="020F0502020204030204" pitchFamily="34" charset="0"/>
                <a:ea typeface="Calibri" panose="020F0502020204030204" pitchFamily="34" charset="0"/>
                <a:cs typeface="Times New Roman" panose="02020603050405020304" pitchFamily="18" charset="0"/>
              </a:rPr>
            </a:br>
            <a:r>
              <a:rPr lang="en-US" sz="4000" b="1" dirty="0">
                <a:solidFill>
                  <a:schemeClr val="bg2">
                    <a:lumMod val="25000"/>
                    <a:lumOff val="75000"/>
                  </a:schemeClr>
                </a:solidFill>
                <a:latin typeface="Calibri" panose="020F0502020204030204" pitchFamily="34" charset="0"/>
                <a:ea typeface="Calibri" panose="020F0502020204030204" pitchFamily="34" charset="0"/>
                <a:cs typeface="Times New Roman" panose="02020603050405020304" pitchFamily="18" charset="0"/>
              </a:rPr>
              <a:t>Teenage drivers ages (16-19)</a:t>
            </a:r>
            <a:endParaRPr lang="en-US" sz="4000" dirty="0">
              <a:solidFill>
                <a:schemeClr val="bg2">
                  <a:lumMod val="25000"/>
                  <a:lumOff val="75000"/>
                </a:schemeClr>
              </a:solidFill>
            </a:endParaRPr>
          </a:p>
        </p:txBody>
      </p:sp>
      <p:sp>
        <p:nvSpPr>
          <p:cNvPr id="3" name="Content Placeholder 2">
            <a:extLst>
              <a:ext uri="{FF2B5EF4-FFF2-40B4-BE49-F238E27FC236}">
                <a16:creationId xmlns:a16="http://schemas.microsoft.com/office/drawing/2014/main" id="{CB311ED3-5B3D-5150-EE23-1842B4492379}"/>
              </a:ext>
            </a:extLst>
          </p:cNvPr>
          <p:cNvSpPr>
            <a:spLocks noGrp="1"/>
          </p:cNvSpPr>
          <p:nvPr>
            <p:ph idx="1"/>
          </p:nvPr>
        </p:nvSpPr>
        <p:spPr>
          <a:xfrm>
            <a:off x="550863" y="1581150"/>
            <a:ext cx="5437187" cy="4511675"/>
          </a:xfrm>
        </p:spPr>
        <p:txBody>
          <a:bodyPr anchor="t">
            <a:normAutofit/>
          </a:bodyPr>
          <a:lstStyle/>
          <a:p>
            <a:pPr marR="0" indent="0">
              <a:lnSpc>
                <a:spcPct val="100000"/>
              </a:lnSpc>
              <a:spcBef>
                <a:spcPts val="0"/>
              </a:spcBef>
              <a:spcAft>
                <a:spcPts val="0"/>
              </a:spcAft>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0000"/>
              </a:lnSpc>
              <a:spcBef>
                <a:spcPts val="0"/>
              </a:spcBef>
              <a:spcAft>
                <a:spcPts val="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Rates are highest in the teen years.</a:t>
            </a:r>
          </a:p>
          <a:p>
            <a:pPr marL="342900" marR="0" lvl="0" indent="-342900">
              <a:lnSpc>
                <a:spcPct val="100000"/>
              </a:lnSpc>
              <a:spcBef>
                <a:spcPts val="0"/>
              </a:spcBef>
              <a:spcAft>
                <a:spcPts val="0"/>
              </a:spcAft>
              <a:buFont typeface="+mj-lt"/>
              <a:buAutoNum type="arabicPeriod"/>
            </a:pPr>
            <a:r>
              <a:rPr lang="en-US" sz="1900" dirty="0">
                <a:effectLst/>
                <a:latin typeface="Calibri" panose="020F0502020204030204" pitchFamily="34" charset="0"/>
                <a:ea typeface="Calibri" panose="020F0502020204030204" pitchFamily="34" charset="0"/>
                <a:cs typeface="Times New Roman" panose="02020603050405020304" pitchFamily="18" charset="0"/>
              </a:rPr>
              <a:t>Age 16-19 are 4x’s more likely to be in an accident</a:t>
            </a:r>
          </a:p>
          <a:p>
            <a:pPr marL="342900" marR="0" lvl="0" indent="-342900">
              <a:lnSpc>
                <a:spcPct val="100000"/>
              </a:lnSpc>
              <a:spcBef>
                <a:spcPts val="0"/>
              </a:spcBef>
              <a:spcAft>
                <a:spcPts val="0"/>
              </a:spcAft>
              <a:buFont typeface="+mj-lt"/>
              <a:buAutoNum type="arabicPeriod"/>
            </a:pPr>
            <a:r>
              <a:rPr lang="en-US" sz="1900" dirty="0">
                <a:effectLst/>
                <a:latin typeface="Calibri" panose="020F0502020204030204" pitchFamily="34" charset="0"/>
                <a:ea typeface="Calibri" panose="020F0502020204030204" pitchFamily="34" charset="0"/>
                <a:cs typeface="Times New Roman" panose="02020603050405020304" pitchFamily="18" charset="0"/>
              </a:rPr>
              <a:t>Found statistically less safe on the road in the first few years of driving</a:t>
            </a:r>
          </a:p>
          <a:p>
            <a:pPr marL="342900" marR="0" lvl="0" indent="-342900">
              <a:lnSpc>
                <a:spcPct val="100000"/>
              </a:lnSpc>
              <a:spcBef>
                <a:spcPts val="0"/>
              </a:spcBef>
              <a:spcAft>
                <a:spcPts val="0"/>
              </a:spcAft>
              <a:buFont typeface="+mj-lt"/>
              <a:buAutoNum type="arabicPeriod"/>
            </a:pPr>
            <a:r>
              <a:rPr lang="en-US" sz="1900" dirty="0">
                <a:effectLst/>
                <a:latin typeface="Calibri" panose="020F0502020204030204" pitchFamily="34" charset="0"/>
                <a:ea typeface="Calibri" panose="020F0502020204030204" pitchFamily="34" charset="0"/>
                <a:cs typeface="Times New Roman" panose="02020603050405020304" pitchFamily="18" charset="0"/>
              </a:rPr>
              <a:t>Rate of accident-related deaths per mile is 3x’s higher than 20 year </a:t>
            </a:r>
            <a:r>
              <a:rPr lang="en-US" sz="1900" dirty="0" err="1">
                <a:effectLst/>
                <a:latin typeface="Calibri" panose="020F0502020204030204" pitchFamily="34" charset="0"/>
                <a:ea typeface="Calibri" panose="020F0502020204030204" pitchFamily="34" charset="0"/>
                <a:cs typeface="Times New Roman" panose="02020603050405020304" pitchFamily="18" charset="0"/>
              </a:rPr>
              <a:t>olds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0000"/>
              </a:lnSpc>
              <a:spcBef>
                <a:spcPts val="0"/>
              </a:spcBef>
              <a:spcAft>
                <a:spcPts val="0"/>
              </a:spcAft>
              <a:buFont typeface="+mj-lt"/>
              <a:buAutoNum type="arabicPeriod"/>
            </a:pPr>
            <a:r>
              <a:rPr lang="en-US" sz="1900" dirty="0">
                <a:effectLst/>
                <a:latin typeface="Calibri" panose="020F0502020204030204" pitchFamily="34" charset="0"/>
                <a:ea typeface="Calibri" panose="020F0502020204030204" pitchFamily="34" charset="0"/>
                <a:cs typeface="Times New Roman" panose="02020603050405020304" pitchFamily="18" charset="0"/>
              </a:rPr>
              <a:t>Greater tendency to speed</a:t>
            </a:r>
          </a:p>
          <a:p>
            <a:pPr marL="342900" marR="0" lvl="0" indent="-342900">
              <a:lnSpc>
                <a:spcPct val="100000"/>
              </a:lnSpc>
              <a:spcBef>
                <a:spcPts val="0"/>
              </a:spcBef>
              <a:spcAft>
                <a:spcPts val="0"/>
              </a:spcAft>
              <a:buFont typeface="+mj-lt"/>
              <a:buAutoNum type="arabicPeriod"/>
            </a:pPr>
            <a:r>
              <a:rPr lang="en-US" sz="1900" dirty="0">
                <a:effectLst/>
                <a:latin typeface="Calibri" panose="020F0502020204030204" pitchFamily="34" charset="0"/>
                <a:ea typeface="Calibri" panose="020F0502020204030204" pitchFamily="34" charset="0"/>
                <a:cs typeface="Times New Roman" panose="02020603050405020304" pitchFamily="18" charset="0"/>
              </a:rPr>
              <a:t>Not realize they are in a serious situation</a:t>
            </a:r>
          </a:p>
          <a:p>
            <a:pPr marL="0" marR="0" lvl="0" indent="0">
              <a:lnSpc>
                <a:spcPct val="100000"/>
              </a:lnSpc>
              <a:spcBef>
                <a:spcPts val="0"/>
              </a:spcBef>
              <a:spcAft>
                <a:spcPts val="800"/>
              </a:spcAft>
              <a:buNone/>
            </a:pPr>
            <a:r>
              <a:rPr lang="en-US" sz="900" dirty="0">
                <a:effectLst/>
                <a:latin typeface="Calibri" panose="020F0502020204030204" pitchFamily="34" charset="0"/>
                <a:ea typeface="Calibri" panose="020F0502020204030204" pitchFamily="34" charset="0"/>
                <a:cs typeface="Times New Roman" panose="02020603050405020304" pitchFamily="18" charset="0"/>
              </a:rPr>
              <a:t>(</a:t>
            </a:r>
            <a:r>
              <a:rPr lang="en-US" sz="900" u="sng" dirty="0">
                <a:effectLst/>
                <a:latin typeface="Calibri" panose="020F0502020204030204" pitchFamily="34" charset="0"/>
                <a:ea typeface="Calibri" panose="020F0502020204030204" pitchFamily="34" charset="0"/>
                <a:cs typeface="Times New Roman" panose="02020603050405020304" pitchFamily="18" charset="0"/>
                <a:hlinkClick r:id="rId3"/>
              </a:rPr>
              <a:t>Car Insurance Rates &amp; Age | DMV.ORG</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0000"/>
              </a:lnSpc>
            </a:pPr>
            <a:endParaRPr lang="en-US" sz="1900" dirty="0"/>
          </a:p>
        </p:txBody>
      </p:sp>
      <p:pic>
        <p:nvPicPr>
          <p:cNvPr id="5" name="Picture 4" descr="Male student thumbs up smiling">
            <a:extLst>
              <a:ext uri="{FF2B5EF4-FFF2-40B4-BE49-F238E27FC236}">
                <a16:creationId xmlns:a16="http://schemas.microsoft.com/office/drawing/2014/main" id="{516DCC87-78D3-29F7-A6B0-87838D622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732" y="549275"/>
            <a:ext cx="2015808" cy="5759450"/>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137560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Freeform: Shape 1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1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1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1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3" name="Freeform: Shape 1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1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2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2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lurred micro image of a street traffic">
            <a:extLst>
              <a:ext uri="{FF2B5EF4-FFF2-40B4-BE49-F238E27FC236}">
                <a16:creationId xmlns:a16="http://schemas.microsoft.com/office/drawing/2014/main" id="{54EF3C68-9954-51D7-21E8-7BA7BE9A63E1}"/>
              </a:ext>
            </a:extLst>
          </p:cNvPr>
          <p:cNvPicPr>
            <a:picLocks noChangeAspect="1"/>
          </p:cNvPicPr>
          <p:nvPr/>
        </p:nvPicPr>
        <p:blipFill rotWithShape="1">
          <a:blip r:embed="rId3">
            <a:extLst>
              <a:ext uri="{28A0092B-C50C-407E-A947-70E740481C1C}">
                <a14:useLocalDpi xmlns:a14="http://schemas.microsoft.com/office/drawing/2010/main" val="0"/>
              </a:ext>
            </a:extLst>
          </a:blip>
          <a:srcRect t="12482" b="3248"/>
          <a:stretch/>
        </p:blipFill>
        <p:spPr>
          <a:xfrm>
            <a:off x="20" y="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8" name="Rectangle 24">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58B9B-3A6C-DB0C-58AA-6A50DDDCD7E3}"/>
              </a:ext>
            </a:extLst>
          </p:cNvPr>
          <p:cNvSpPr>
            <a:spLocks noGrp="1"/>
          </p:cNvSpPr>
          <p:nvPr>
            <p:ph type="title"/>
          </p:nvPr>
        </p:nvSpPr>
        <p:spPr>
          <a:xfrm>
            <a:off x="550864" y="549275"/>
            <a:ext cx="5545136" cy="4231482"/>
          </a:xfrm>
        </p:spPr>
        <p:txBody>
          <a:bodyPr vert="horz" wrap="square" lIns="0" tIns="0" rIns="0" bIns="0" rtlCol="0" anchor="b" anchorCtr="0">
            <a:noAutofit/>
          </a:bodyPr>
          <a:lstStyle/>
          <a:p>
            <a:pPr marR="0" lvl="0">
              <a:lnSpc>
                <a:spcPct val="90000"/>
              </a:lnSpc>
              <a:spcAft>
                <a:spcPts val="0"/>
              </a:spcAft>
              <a:tabLst>
                <a:tab pos="457200" algn="l"/>
              </a:tabLst>
            </a:pPr>
            <a:r>
              <a:rPr lang="en-US" sz="1800" b="1" kern="1200" dirty="0">
                <a:solidFill>
                  <a:schemeClr val="bg2">
                    <a:lumMod val="25000"/>
                    <a:lumOff val="75000"/>
                  </a:schemeClr>
                </a:solidFill>
                <a:effectLst/>
                <a:latin typeface="+mj-lt"/>
                <a:ea typeface="+mj-ea"/>
                <a:cs typeface="+mj-cs"/>
              </a:rPr>
              <a:t>Inexperience.</a:t>
            </a:r>
            <a:r>
              <a:rPr lang="en-US" sz="1800" kern="1200" dirty="0">
                <a:solidFill>
                  <a:schemeClr val="bg2">
                    <a:lumMod val="25000"/>
                    <a:lumOff val="75000"/>
                  </a:schemeClr>
                </a:solidFill>
                <a:effectLst/>
                <a:latin typeface="+mj-lt"/>
                <a:ea typeface="+mj-ea"/>
                <a:cs typeface="+mj-cs"/>
              </a:rPr>
              <a:t> Teens </a:t>
            </a:r>
            <a:r>
              <a:rPr lang="en-US" sz="1800" dirty="0">
                <a:solidFill>
                  <a:schemeClr val="bg2">
                    <a:lumMod val="25000"/>
                    <a:lumOff val="75000"/>
                  </a:schemeClr>
                </a:solidFill>
              </a:rPr>
              <a:t>may</a:t>
            </a:r>
            <a:r>
              <a:rPr lang="en-US" sz="1800" kern="1200" dirty="0">
                <a:solidFill>
                  <a:schemeClr val="bg2">
                    <a:lumMod val="25000"/>
                    <a:lumOff val="75000"/>
                  </a:schemeClr>
                </a:solidFill>
                <a:effectLst/>
                <a:latin typeface="+mj-lt"/>
                <a:ea typeface="+mj-ea"/>
                <a:cs typeface="+mj-cs"/>
              </a:rPr>
              <a:t> not recognize or  underestimate dangerous situations on the road.</a:t>
            </a:r>
            <a:br>
              <a:rPr lang="en-US" sz="1800" kern="1200" dirty="0">
                <a:solidFill>
                  <a:schemeClr val="bg2">
                    <a:lumMod val="25000"/>
                    <a:lumOff val="75000"/>
                  </a:schemeClr>
                </a:solidFill>
                <a:effectLst/>
                <a:latin typeface="+mj-lt"/>
                <a:ea typeface="+mj-ea"/>
                <a:cs typeface="+mj-cs"/>
              </a:rPr>
            </a:br>
            <a:br>
              <a:rPr lang="en-US" sz="1800" kern="1200" dirty="0">
                <a:solidFill>
                  <a:schemeClr val="bg2">
                    <a:lumMod val="25000"/>
                    <a:lumOff val="75000"/>
                  </a:schemeClr>
                </a:solidFill>
                <a:effectLst/>
                <a:latin typeface="+mj-lt"/>
                <a:ea typeface="+mj-ea"/>
                <a:cs typeface="+mj-cs"/>
              </a:rPr>
            </a:br>
            <a:r>
              <a:rPr lang="en-US" sz="1800" b="1" kern="1200" dirty="0">
                <a:solidFill>
                  <a:schemeClr val="bg2">
                    <a:lumMod val="25000"/>
                    <a:lumOff val="75000"/>
                  </a:schemeClr>
                </a:solidFill>
                <a:effectLst/>
                <a:latin typeface="+mj-lt"/>
                <a:ea typeface="+mj-ea"/>
                <a:cs typeface="+mj-cs"/>
              </a:rPr>
              <a:t>Nighttime and weekend driving.</a:t>
            </a:r>
            <a:r>
              <a:rPr lang="en-US" sz="1800" kern="1200" dirty="0">
                <a:solidFill>
                  <a:schemeClr val="bg2">
                    <a:lumMod val="25000"/>
                    <a:lumOff val="75000"/>
                  </a:schemeClr>
                </a:solidFill>
                <a:effectLst/>
                <a:latin typeface="+mj-lt"/>
                <a:ea typeface="+mj-ea"/>
                <a:cs typeface="+mj-cs"/>
              </a:rPr>
              <a:t> In 2019, 40% of fatal car crashes </a:t>
            </a:r>
            <a:r>
              <a:rPr lang="en-US" sz="1800" dirty="0">
                <a:solidFill>
                  <a:schemeClr val="bg2">
                    <a:lumMod val="25000"/>
                    <a:lumOff val="75000"/>
                  </a:schemeClr>
                </a:solidFill>
              </a:rPr>
              <a:t>with</a:t>
            </a:r>
            <a:r>
              <a:rPr lang="en-US" sz="1800" kern="1200" dirty="0">
                <a:solidFill>
                  <a:schemeClr val="bg2">
                    <a:lumMod val="25000"/>
                    <a:lumOff val="75000"/>
                  </a:schemeClr>
                </a:solidFill>
                <a:effectLst/>
                <a:latin typeface="+mj-lt"/>
                <a:ea typeface="+mj-ea"/>
                <a:cs typeface="+mj-cs"/>
              </a:rPr>
              <a:t> teen drivers and passengers ages 13 to 19 </a:t>
            </a:r>
            <a:r>
              <a:rPr lang="en-US" sz="1800" dirty="0">
                <a:solidFill>
                  <a:schemeClr val="bg2">
                    <a:lumMod val="25000"/>
                    <a:lumOff val="75000"/>
                  </a:schemeClr>
                </a:solidFill>
              </a:rPr>
              <a:t>were</a:t>
            </a:r>
            <a:r>
              <a:rPr lang="en-US" sz="1800" kern="1200" dirty="0">
                <a:solidFill>
                  <a:schemeClr val="bg2">
                    <a:lumMod val="25000"/>
                    <a:lumOff val="75000"/>
                  </a:schemeClr>
                </a:solidFill>
                <a:effectLst/>
                <a:latin typeface="+mj-lt"/>
                <a:ea typeface="+mj-ea"/>
                <a:cs typeface="+mj-cs"/>
              </a:rPr>
              <a:t> between 9 p.m. and 6 a.m. More than half (52%) of fatal car crashes happened on a weekend, </a:t>
            </a:r>
            <a:r>
              <a:rPr lang="en-US" sz="900" kern="1200" dirty="0">
                <a:solidFill>
                  <a:schemeClr val="bg2">
                    <a:lumMod val="25000"/>
                    <a:lumOff val="75000"/>
                  </a:schemeClr>
                </a:solidFill>
                <a:effectLst/>
                <a:latin typeface="+mj-lt"/>
                <a:ea typeface="+mj-ea"/>
                <a:cs typeface="+mj-cs"/>
              </a:rPr>
              <a:t>according to </a:t>
            </a:r>
            <a:r>
              <a:rPr lang="en-US" sz="900" kern="1200" dirty="0">
                <a:solidFill>
                  <a:srgbClr val="00B0F0"/>
                </a:solidFill>
                <a:effectLst/>
                <a:latin typeface="+mj-lt"/>
                <a:ea typeface="+mj-ea"/>
                <a:cs typeface="+mj-cs"/>
              </a:rPr>
              <a:t>IIHS</a:t>
            </a:r>
            <a:r>
              <a:rPr lang="en-US" sz="900" kern="1200" dirty="0">
                <a:solidFill>
                  <a:schemeClr val="bg2">
                    <a:lumMod val="25000"/>
                    <a:lumOff val="75000"/>
                  </a:schemeClr>
                </a:solidFill>
                <a:effectLst/>
                <a:latin typeface="+mj-lt"/>
                <a:ea typeface="+mj-ea"/>
                <a:cs typeface="+mj-cs"/>
              </a:rPr>
              <a:t>.</a:t>
            </a:r>
            <a:br>
              <a:rPr lang="en-US" sz="1800" kern="1200" dirty="0">
                <a:solidFill>
                  <a:schemeClr val="bg2">
                    <a:lumMod val="25000"/>
                    <a:lumOff val="75000"/>
                  </a:schemeClr>
                </a:solidFill>
                <a:effectLst/>
                <a:latin typeface="+mj-lt"/>
                <a:ea typeface="+mj-ea"/>
                <a:cs typeface="+mj-cs"/>
              </a:rPr>
            </a:br>
            <a:br>
              <a:rPr lang="en-US" sz="1800" kern="1200" dirty="0">
                <a:solidFill>
                  <a:schemeClr val="bg2">
                    <a:lumMod val="25000"/>
                    <a:lumOff val="75000"/>
                  </a:schemeClr>
                </a:solidFill>
                <a:effectLst/>
                <a:latin typeface="+mj-lt"/>
                <a:ea typeface="+mj-ea"/>
                <a:cs typeface="+mj-cs"/>
              </a:rPr>
            </a:br>
            <a:r>
              <a:rPr lang="en-US" sz="1800" b="1" kern="1200" dirty="0">
                <a:solidFill>
                  <a:schemeClr val="bg2">
                    <a:lumMod val="25000"/>
                    <a:lumOff val="75000"/>
                  </a:schemeClr>
                </a:solidFill>
                <a:effectLst/>
                <a:latin typeface="+mj-lt"/>
                <a:ea typeface="+mj-ea"/>
                <a:cs typeface="+mj-cs"/>
              </a:rPr>
              <a:t>Not using seat belts.</a:t>
            </a:r>
            <a:r>
              <a:rPr lang="en-US" sz="1800" kern="1200" dirty="0">
                <a:solidFill>
                  <a:schemeClr val="bg2">
                    <a:lumMod val="25000"/>
                    <a:lumOff val="75000"/>
                  </a:schemeClr>
                </a:solidFill>
                <a:effectLst/>
                <a:latin typeface="+mj-lt"/>
                <a:ea typeface="+mj-ea"/>
                <a:cs typeface="+mj-cs"/>
              </a:rPr>
              <a:t> Teens and young adults tend not to wear their seatbelts as o</a:t>
            </a:r>
            <a:r>
              <a:rPr lang="en-US" sz="1800" dirty="0">
                <a:solidFill>
                  <a:schemeClr val="bg2">
                    <a:lumMod val="25000"/>
                    <a:lumOff val="75000"/>
                  </a:schemeClr>
                </a:solidFill>
              </a:rPr>
              <a:t>ften. </a:t>
            </a:r>
            <a:r>
              <a:rPr lang="en-US" sz="1800" kern="1200" dirty="0">
                <a:solidFill>
                  <a:schemeClr val="bg2">
                    <a:lumMod val="25000"/>
                    <a:lumOff val="75000"/>
                  </a:schemeClr>
                </a:solidFill>
                <a:effectLst/>
                <a:latin typeface="+mj-lt"/>
                <a:ea typeface="+mj-ea"/>
                <a:cs typeface="+mj-cs"/>
              </a:rPr>
              <a:t>(45%) of teen drivers who died in 2019 were unbuckled, </a:t>
            </a:r>
            <a:r>
              <a:rPr lang="en-US" sz="900" kern="1200" dirty="0">
                <a:solidFill>
                  <a:schemeClr val="bg2">
                    <a:lumMod val="25000"/>
                    <a:lumOff val="75000"/>
                  </a:schemeClr>
                </a:solidFill>
                <a:effectLst/>
                <a:latin typeface="+mj-lt"/>
                <a:ea typeface="+mj-ea"/>
                <a:cs typeface="+mj-cs"/>
              </a:rPr>
              <a:t>according to the National Highway Traffic Safety Administration </a:t>
            </a:r>
            <a:r>
              <a:rPr lang="en-US" sz="900" kern="1200" dirty="0">
                <a:solidFill>
                  <a:srgbClr val="00B0F0"/>
                </a:solidFill>
                <a:effectLst/>
                <a:latin typeface="+mj-lt"/>
                <a:ea typeface="+mj-ea"/>
                <a:cs typeface="+mj-cs"/>
              </a:rPr>
              <a:t>(NHTSA).</a:t>
            </a:r>
            <a:br>
              <a:rPr lang="en-US" sz="1800" kern="1200" dirty="0">
                <a:solidFill>
                  <a:schemeClr val="bg2">
                    <a:lumMod val="25000"/>
                    <a:lumOff val="75000"/>
                  </a:schemeClr>
                </a:solidFill>
                <a:effectLst/>
                <a:latin typeface="+mj-lt"/>
                <a:ea typeface="+mj-ea"/>
                <a:cs typeface="+mj-cs"/>
              </a:rPr>
            </a:br>
            <a:br>
              <a:rPr lang="en-US" sz="1800" kern="1200" dirty="0">
                <a:solidFill>
                  <a:schemeClr val="bg2">
                    <a:lumMod val="25000"/>
                    <a:lumOff val="75000"/>
                  </a:schemeClr>
                </a:solidFill>
                <a:effectLst/>
                <a:latin typeface="+mj-lt"/>
                <a:ea typeface="+mj-ea"/>
                <a:cs typeface="+mj-cs"/>
              </a:rPr>
            </a:br>
            <a:r>
              <a:rPr lang="en-US" sz="1800" b="1" kern="1200" dirty="0">
                <a:solidFill>
                  <a:schemeClr val="bg2">
                    <a:lumMod val="25000"/>
                    <a:lumOff val="75000"/>
                  </a:schemeClr>
                </a:solidFill>
                <a:effectLst/>
                <a:latin typeface="+mj-lt"/>
                <a:ea typeface="+mj-ea"/>
                <a:cs typeface="+mj-cs"/>
              </a:rPr>
              <a:t>Speeding.</a:t>
            </a:r>
            <a:r>
              <a:rPr lang="en-US" sz="1800" kern="1200" dirty="0">
                <a:solidFill>
                  <a:schemeClr val="bg2">
                    <a:lumMod val="25000"/>
                    <a:lumOff val="75000"/>
                  </a:schemeClr>
                </a:solidFill>
                <a:effectLst/>
                <a:latin typeface="+mj-lt"/>
                <a:ea typeface="+mj-ea"/>
                <a:cs typeface="+mj-cs"/>
              </a:rPr>
              <a:t> In 2019, 27% of fatal car crashes involving teen drivers between ages 15 to 18 was due to speed, </a:t>
            </a:r>
            <a:r>
              <a:rPr lang="en-US" sz="900" kern="1200" dirty="0">
                <a:solidFill>
                  <a:schemeClr val="bg2">
                    <a:lumMod val="25000"/>
                    <a:lumOff val="75000"/>
                  </a:schemeClr>
                </a:solidFill>
                <a:effectLst/>
                <a:latin typeface="+mj-lt"/>
                <a:ea typeface="+mj-ea"/>
                <a:cs typeface="+mj-cs"/>
              </a:rPr>
              <a:t>according to </a:t>
            </a:r>
            <a:r>
              <a:rPr lang="en-US" sz="900" kern="1200" dirty="0">
                <a:solidFill>
                  <a:srgbClr val="00B0F0"/>
                </a:solidFill>
                <a:effectLst/>
                <a:latin typeface="+mj-lt"/>
                <a:ea typeface="+mj-ea"/>
                <a:cs typeface="+mj-cs"/>
              </a:rPr>
              <a:t>NHTSA</a:t>
            </a:r>
            <a:endParaRPr lang="en-US" sz="900" kern="1200" dirty="0">
              <a:solidFill>
                <a:srgbClr val="00B0F0"/>
              </a:solidFill>
              <a:latin typeface="+mj-lt"/>
              <a:ea typeface="+mj-ea"/>
              <a:cs typeface="+mj-cs"/>
            </a:endParaRPr>
          </a:p>
        </p:txBody>
      </p:sp>
      <p:sp>
        <p:nvSpPr>
          <p:cNvPr id="39" name="Rectangle 26">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004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AF7A3-FCC4-8FD0-7AA1-BE803A58D27F}"/>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90000"/>
              </a:lnSpc>
            </a:pPr>
            <a:r>
              <a:rPr lang="en-US" sz="4800" kern="1200" dirty="0">
                <a:solidFill>
                  <a:schemeClr val="bg2">
                    <a:lumMod val="25000"/>
                    <a:lumOff val="75000"/>
                  </a:schemeClr>
                </a:solidFill>
                <a:effectLst/>
                <a:latin typeface="+mj-lt"/>
                <a:ea typeface="+mj-ea"/>
                <a:cs typeface="+mj-cs"/>
              </a:rPr>
              <a:t>Senior Drivers (60+)</a:t>
            </a:r>
            <a:endParaRPr lang="en-US" sz="4800" kern="1200" dirty="0">
              <a:solidFill>
                <a:schemeClr val="bg2">
                  <a:lumMod val="25000"/>
                  <a:lumOff val="75000"/>
                </a:schemeClr>
              </a:solidFill>
              <a:latin typeface="+mj-lt"/>
              <a:ea typeface="+mj-ea"/>
              <a:cs typeface="+mj-cs"/>
            </a:endParaRPr>
          </a:p>
        </p:txBody>
      </p:sp>
      <p:sp>
        <p:nvSpPr>
          <p:cNvPr id="4" name="Text Placeholder 3">
            <a:extLst>
              <a:ext uri="{FF2B5EF4-FFF2-40B4-BE49-F238E27FC236}">
                <a16:creationId xmlns:a16="http://schemas.microsoft.com/office/drawing/2014/main" id="{1F698C86-6BE8-7B36-65D7-6D8E06A79777}"/>
              </a:ext>
            </a:extLst>
          </p:cNvPr>
          <p:cNvSpPr>
            <a:spLocks noGrp="1"/>
          </p:cNvSpPr>
          <p:nvPr>
            <p:ph type="body" sz="half" idx="2"/>
          </p:nvPr>
        </p:nvSpPr>
        <p:spPr>
          <a:xfrm>
            <a:off x="550863" y="2678400"/>
            <a:ext cx="3565525" cy="3414425"/>
          </a:xfrm>
        </p:spPr>
        <p:txBody>
          <a:bodyPr vert="horz" wrap="square" lIns="0" tIns="0" rIns="0" bIns="0" rtlCol="0" anchor="t">
            <a:normAutofit/>
          </a:bodyPr>
          <a:lstStyle/>
          <a:p>
            <a:pPr indent="-228600">
              <a:buFont typeface="Arial" panose="020B0604020202020204" pitchFamily="34" charset="0"/>
              <a:buChar char="•"/>
            </a:pPr>
            <a:r>
              <a:rPr lang="en-US" dirty="0">
                <a:solidFill>
                  <a:schemeClr val="bg2">
                    <a:lumMod val="25000"/>
                    <a:lumOff val="75000"/>
                  </a:schemeClr>
                </a:solidFill>
              </a:rPr>
              <a:t>According to </a:t>
            </a:r>
            <a:r>
              <a:rPr lang="en-US" dirty="0">
                <a:solidFill>
                  <a:srgbClr val="00B0F0"/>
                </a:solidFill>
              </a:rPr>
              <a:t>DMV.ORG</a:t>
            </a:r>
            <a:r>
              <a:rPr lang="en-US" dirty="0">
                <a:solidFill>
                  <a:schemeClr val="bg2">
                    <a:lumMod val="25000"/>
                    <a:lumOff val="75000"/>
                  </a:schemeClr>
                </a:solidFill>
              </a:rPr>
              <a:t>,  As </a:t>
            </a:r>
            <a:r>
              <a:rPr lang="en-US" dirty="0">
                <a:solidFill>
                  <a:schemeClr val="bg2">
                    <a:lumMod val="25000"/>
                    <a:lumOff val="75000"/>
                  </a:schemeClr>
                </a:solidFill>
                <a:effectLst/>
              </a:rPr>
              <a:t>you reach age 65, you can expect your car insurance rates to start increasing. DMV.ORG </a:t>
            </a:r>
            <a:r>
              <a:rPr lang="en-US" dirty="0">
                <a:solidFill>
                  <a:schemeClr val="bg2">
                    <a:lumMod val="25000"/>
                    <a:lumOff val="75000"/>
                  </a:schemeClr>
                </a:solidFill>
              </a:rPr>
              <a:t>a</a:t>
            </a:r>
            <a:r>
              <a:rPr lang="en-US" dirty="0">
                <a:solidFill>
                  <a:schemeClr val="bg2">
                    <a:lumMod val="25000"/>
                    <a:lumOff val="75000"/>
                  </a:schemeClr>
                </a:solidFill>
                <a:effectLst/>
              </a:rPr>
              <a:t>nalysis shows that a 75-year-old male driver pays 21% more for car insurance than a 55-year-old male driver. And once you hit your 80th birthday, there’s another spike in rates from age 75 (an average 9% increase for females and 12% for males)</a:t>
            </a:r>
            <a:endParaRPr lang="en-US" dirty="0">
              <a:solidFill>
                <a:schemeClr val="bg2">
                  <a:lumMod val="25000"/>
                  <a:lumOff val="75000"/>
                </a:schemeClr>
              </a:solidFill>
            </a:endParaRPr>
          </a:p>
        </p:txBody>
      </p:sp>
      <p:pic>
        <p:nvPicPr>
          <p:cNvPr id="8" name="Picture Placeholder 7" descr="Old woman thumbs up">
            <a:extLst>
              <a:ext uri="{FF2B5EF4-FFF2-40B4-BE49-F238E27FC236}">
                <a16:creationId xmlns:a16="http://schemas.microsoft.com/office/drawing/2014/main" id="{11F623FD-167C-8B46-B836-C82BF2C0E6E0}"/>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b="72177"/>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21" name="Rectangle 20">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066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psules and pills laid flat in symmetrical cross shape">
            <a:extLst>
              <a:ext uri="{FF2B5EF4-FFF2-40B4-BE49-F238E27FC236}">
                <a16:creationId xmlns:a16="http://schemas.microsoft.com/office/drawing/2014/main" id="{F186FF36-320A-5E57-EDE0-8FC94E519CA8}"/>
              </a:ext>
            </a:extLst>
          </p:cNvPr>
          <p:cNvPicPr>
            <a:picLocks noChangeAspect="1"/>
          </p:cNvPicPr>
          <p:nvPr/>
        </p:nvPicPr>
        <p:blipFill rotWithShape="1">
          <a:blip r:embed="rId3">
            <a:extLst>
              <a:ext uri="{28A0092B-C50C-407E-A947-70E740481C1C}">
                <a14:useLocalDpi xmlns:a14="http://schemas.microsoft.com/office/drawing/2010/main" val="0"/>
              </a:ext>
            </a:extLst>
          </a:blip>
          <a:srcRect l="15078" r="14170" b="-3"/>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pic>
        <p:nvPicPr>
          <p:cNvPr id="5" name="Picture 4" descr="Old man sleeping on sofa">
            <a:extLst>
              <a:ext uri="{FF2B5EF4-FFF2-40B4-BE49-F238E27FC236}">
                <a16:creationId xmlns:a16="http://schemas.microsoft.com/office/drawing/2014/main" id="{17F66D1C-5482-FDCD-0FE1-09CBD3590E02}"/>
              </a:ext>
            </a:extLst>
          </p:cNvPr>
          <p:cNvPicPr>
            <a:picLocks noChangeAspect="1"/>
          </p:cNvPicPr>
          <p:nvPr/>
        </p:nvPicPr>
        <p:blipFill rotWithShape="1">
          <a:blip r:embed="rId4">
            <a:extLst>
              <a:ext uri="{28A0092B-C50C-407E-A947-70E740481C1C}">
                <a14:useLocalDpi xmlns:a14="http://schemas.microsoft.com/office/drawing/2010/main" val="0"/>
              </a:ext>
            </a:extLst>
          </a:blip>
          <a:srcRect l="6062" r="27188"/>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sp>
        <p:nvSpPr>
          <p:cNvPr id="2" name="Title 1">
            <a:extLst>
              <a:ext uri="{FF2B5EF4-FFF2-40B4-BE49-F238E27FC236}">
                <a16:creationId xmlns:a16="http://schemas.microsoft.com/office/drawing/2014/main" id="{12894481-8D39-DCA9-9D87-1576908F858A}"/>
              </a:ext>
            </a:extLst>
          </p:cNvPr>
          <p:cNvSpPr>
            <a:spLocks noGrp="1"/>
          </p:cNvSpPr>
          <p:nvPr>
            <p:ph type="ctrTitle"/>
          </p:nvPr>
        </p:nvSpPr>
        <p:spPr>
          <a:xfrm>
            <a:off x="550863" y="549275"/>
            <a:ext cx="5437187" cy="2986234"/>
          </a:xfrm>
        </p:spPr>
        <p:txBody>
          <a:bodyPr anchor="b">
            <a:normAutofit/>
          </a:bodyPr>
          <a:lstStyle/>
          <a:p>
            <a:r>
              <a:rPr lang="en-US" dirty="0">
                <a:solidFill>
                  <a:schemeClr val="bg2">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rPr>
              <a:t>Senior Drivers (60+)</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769F3847-EFCA-AAA1-5763-C0CA96F7F3BA}"/>
              </a:ext>
            </a:extLst>
          </p:cNvPr>
          <p:cNvSpPr>
            <a:spLocks noGrp="1"/>
          </p:cNvSpPr>
          <p:nvPr>
            <p:ph type="subTitle" idx="1"/>
          </p:nvPr>
        </p:nvSpPr>
        <p:spPr>
          <a:xfrm>
            <a:off x="550863" y="3827610"/>
            <a:ext cx="5437187" cy="2265216"/>
          </a:xfrm>
        </p:spPr>
        <p:txBody>
          <a:bodyPr>
            <a:normAutofit/>
          </a:bodyPr>
          <a:lstStyle/>
          <a:p>
            <a:pPr marL="342900" marR="0" lvl="0" indent="-342900">
              <a:lnSpc>
                <a:spcPct val="90000"/>
              </a:lnSpc>
              <a:spcBef>
                <a:spcPts val="0"/>
              </a:spcBef>
              <a:spcAft>
                <a:spcPts val="0"/>
              </a:spcAft>
              <a:buSzPts val="1000"/>
              <a:buFont typeface="Symbol" panose="05050102010706020507" pitchFamily="18" charset="2"/>
              <a:buChar char=""/>
              <a:tabLst>
                <a:tab pos="457200" algn="l"/>
              </a:tabLst>
            </a:pPr>
            <a:r>
              <a:rPr lang="en-US" sz="1900" dirty="0">
                <a:solidFill>
                  <a:schemeClr val="tx1">
                    <a:alpha val="60000"/>
                  </a:schemeClr>
                </a:solidFill>
                <a:effectLst/>
                <a:latin typeface="inherit"/>
                <a:ea typeface="Times New Roman" panose="02020603050405020304" pitchFamily="18" charset="0"/>
                <a:cs typeface="Times New Roman" panose="02020603050405020304" pitchFamily="18" charset="0"/>
              </a:rPr>
              <a:t>Impaired vision.</a:t>
            </a:r>
            <a:endParaRPr lang="en-US" sz="1900" dirty="0">
              <a:solidFill>
                <a:schemeClr val="tx1">
                  <a:alpha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0"/>
              </a:spcAft>
              <a:buSzPts val="1000"/>
              <a:buFont typeface="Symbol" panose="05050102010706020507" pitchFamily="18" charset="2"/>
              <a:buChar char=""/>
              <a:tabLst>
                <a:tab pos="457200" algn="l"/>
              </a:tabLst>
            </a:pPr>
            <a:r>
              <a:rPr lang="en-US" sz="1900" dirty="0">
                <a:solidFill>
                  <a:schemeClr val="tx1">
                    <a:alpha val="60000"/>
                  </a:schemeClr>
                </a:solidFill>
                <a:effectLst/>
                <a:latin typeface="inherit"/>
                <a:ea typeface="Times New Roman" panose="02020603050405020304" pitchFamily="18" charset="0"/>
                <a:cs typeface="Times New Roman" panose="02020603050405020304" pitchFamily="18" charset="0"/>
              </a:rPr>
              <a:t>Poorer cognitive functioning.</a:t>
            </a:r>
            <a:endParaRPr lang="en-US" sz="1900" dirty="0">
              <a:solidFill>
                <a:schemeClr val="tx1">
                  <a:alpha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0"/>
              </a:spcAft>
              <a:buSzPts val="1000"/>
              <a:buFont typeface="Symbol" panose="05050102010706020507" pitchFamily="18" charset="2"/>
              <a:buChar char=""/>
              <a:tabLst>
                <a:tab pos="457200" algn="l"/>
              </a:tabLst>
            </a:pPr>
            <a:r>
              <a:rPr lang="en-US" sz="1900" dirty="0">
                <a:solidFill>
                  <a:schemeClr val="tx1">
                    <a:alpha val="60000"/>
                  </a:schemeClr>
                </a:solidFill>
                <a:effectLst/>
                <a:latin typeface="inherit"/>
                <a:ea typeface="Times New Roman" panose="02020603050405020304" pitchFamily="18" charset="0"/>
                <a:cs typeface="Times New Roman" panose="02020603050405020304" pitchFamily="18" charset="0"/>
              </a:rPr>
              <a:t>Changes in physical functioning, such as arthritis.</a:t>
            </a:r>
            <a:endParaRPr lang="en-US" sz="1900" dirty="0">
              <a:solidFill>
                <a:schemeClr val="tx1">
                  <a:alpha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0"/>
              </a:spcAft>
              <a:buSzPts val="1000"/>
              <a:buFont typeface="Symbol" panose="05050102010706020507" pitchFamily="18" charset="2"/>
              <a:buChar char=""/>
              <a:tabLst>
                <a:tab pos="457200" algn="l"/>
              </a:tabLst>
            </a:pPr>
            <a:r>
              <a:rPr lang="en-US" sz="1900" dirty="0">
                <a:solidFill>
                  <a:schemeClr val="tx1">
                    <a:alpha val="60000"/>
                  </a:schemeClr>
                </a:solidFill>
                <a:effectLst/>
                <a:latin typeface="inherit"/>
                <a:ea typeface="Times New Roman" panose="02020603050405020304" pitchFamily="18" charset="0"/>
                <a:cs typeface="Times New Roman" panose="02020603050405020304" pitchFamily="18" charset="0"/>
              </a:rPr>
              <a:t>Use of prescription medications.</a:t>
            </a:r>
            <a:endParaRPr lang="en-US" sz="1900" dirty="0">
              <a:solidFill>
                <a:schemeClr val="tx1">
                  <a:alpha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0"/>
              </a:spcAft>
              <a:buSzPts val="1000"/>
              <a:buFont typeface="Symbol" panose="05050102010706020507" pitchFamily="18" charset="2"/>
              <a:buChar char=""/>
              <a:tabLst>
                <a:tab pos="457200" algn="l"/>
              </a:tabLst>
            </a:pPr>
            <a:r>
              <a:rPr lang="en-US" sz="1900" dirty="0">
                <a:solidFill>
                  <a:schemeClr val="tx1">
                    <a:alpha val="60000"/>
                  </a:schemeClr>
                </a:solidFill>
                <a:effectLst/>
                <a:latin typeface="inherit"/>
                <a:ea typeface="Times New Roman" panose="02020603050405020304" pitchFamily="18" charset="0"/>
                <a:cs typeface="Times New Roman" panose="02020603050405020304" pitchFamily="18" charset="0"/>
              </a:rPr>
              <a:t>Older adults are likely to sustain more serious and costly injuries as the result of being in an accident.</a:t>
            </a:r>
            <a:endParaRPr lang="en-US" sz="1900" dirty="0">
              <a:solidFill>
                <a:schemeClr val="tx1">
                  <a:alpha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sz="900" dirty="0">
                <a:solidFill>
                  <a:schemeClr val="tx1">
                    <a:alpha val="6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sz="900" u="sng" dirty="0">
                <a:solidFill>
                  <a:schemeClr val="tx1">
                    <a:alpha val="60000"/>
                  </a:schemeClr>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Car Insurance Rates &amp; Age | </a:t>
            </a:r>
            <a:r>
              <a:rPr lang="en-US" sz="900" u="sng" dirty="0">
                <a:solidFill>
                  <a:srgbClr val="00B0F0">
                    <a:alpha val="60000"/>
                  </a:srgbClr>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DMV.ORG</a:t>
            </a:r>
            <a:r>
              <a:rPr lang="en-US" sz="900" dirty="0">
                <a:solidFill>
                  <a:srgbClr val="00B0F0">
                    <a:alpha val="60000"/>
                  </a:srgbClr>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90000"/>
              </a:lnSpc>
            </a:pPr>
            <a:endParaRPr lang="en-US" sz="1900" dirty="0">
              <a:solidFill>
                <a:schemeClr val="tx1">
                  <a:alpha val="60000"/>
                </a:schemeClr>
              </a:solidFill>
            </a:endParaRPr>
          </a:p>
        </p:txBody>
      </p:sp>
      <p:grpSp>
        <p:nvGrpSpPr>
          <p:cNvPr id="16" name="Group 15">
            <a:extLst>
              <a:ext uri="{FF2B5EF4-FFF2-40B4-BE49-F238E27FC236}">
                <a16:creationId xmlns:a16="http://schemas.microsoft.com/office/drawing/2014/main" id="{9665C101-AF9F-4CCA-9C10-6D9A8027CF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3850" y="516365"/>
            <a:ext cx="631474" cy="667800"/>
            <a:chOff x="2994153" y="1378666"/>
            <a:chExt cx="631474" cy="667800"/>
          </a:xfrm>
        </p:grpSpPr>
        <p:sp>
          <p:nvSpPr>
            <p:cNvPr id="17" name="Freeform: Shape 16">
              <a:extLst>
                <a:ext uri="{FF2B5EF4-FFF2-40B4-BE49-F238E27FC236}">
                  <a16:creationId xmlns:a16="http://schemas.microsoft.com/office/drawing/2014/main" id="{E4DD7E2C-5AEC-4668-AB6D-DD1BBEF31A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ECB63603-49B8-4F6B-8274-67FD679D3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a:extLst>
              <a:ext uri="{FF2B5EF4-FFF2-40B4-BE49-F238E27FC236}">
                <a16:creationId xmlns:a16="http://schemas.microsoft.com/office/drawing/2014/main" id="{D6E47BA4-8BC2-4A92-8628-86525C6E2A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6786" y="5488205"/>
            <a:ext cx="990001" cy="677713"/>
            <a:chOff x="5374602" y="1609637"/>
            <a:chExt cx="990001" cy="677713"/>
          </a:xfrm>
        </p:grpSpPr>
        <p:sp>
          <p:nvSpPr>
            <p:cNvPr id="21" name="Freeform: Shape 20">
              <a:extLst>
                <a:ext uri="{FF2B5EF4-FFF2-40B4-BE49-F238E27FC236}">
                  <a16:creationId xmlns:a16="http://schemas.microsoft.com/office/drawing/2014/main" id="{70FECBE4-76C4-49A9-AE7A-C5403D77C3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37618" y="1814525"/>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4C4E1DC-4F9F-41E3-8B0D-312AA33E16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15088" y="1760131"/>
              <a:ext cx="926985" cy="52721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F1351A97-A42C-4825-9061-4F80DF79D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464475" y="201027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B296169C-E572-4713-9921-07F8D25C6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954988" y="1519764"/>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Picture 6" descr="Couple holding cane">
            <a:extLst>
              <a:ext uri="{FF2B5EF4-FFF2-40B4-BE49-F238E27FC236}">
                <a16:creationId xmlns:a16="http://schemas.microsoft.com/office/drawing/2014/main" id="{727222EF-745F-7E8D-B920-AB28129ED658}"/>
              </a:ext>
            </a:extLst>
          </p:cNvPr>
          <p:cNvPicPr>
            <a:picLocks noChangeAspect="1"/>
          </p:cNvPicPr>
          <p:nvPr/>
        </p:nvPicPr>
        <p:blipFill rotWithShape="1">
          <a:blip r:embed="rId6">
            <a:extLst>
              <a:ext uri="{28A0092B-C50C-407E-A947-70E740481C1C}">
                <a14:useLocalDpi xmlns:a14="http://schemas.microsoft.com/office/drawing/2010/main" val="0"/>
              </a:ext>
            </a:extLst>
          </a:blip>
          <a:srcRect l="22149" r="11104" b="4"/>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Tree>
    <p:extLst>
      <p:ext uri="{BB962C8B-B14F-4D97-AF65-F5344CB8AC3E}">
        <p14:creationId xmlns:p14="http://schemas.microsoft.com/office/powerpoint/2010/main" val="2153833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0" name="Freeform: Shape 6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Oval 7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Freeform: Shape 7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75" name="Rectangle 7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CC1DBA-4C40-52D7-AC12-AEE787A6EA6F}"/>
              </a:ext>
            </a:extLst>
          </p:cNvPr>
          <p:cNvSpPr>
            <a:spLocks noGrp="1"/>
          </p:cNvSpPr>
          <p:nvPr>
            <p:ph type="title"/>
          </p:nvPr>
        </p:nvSpPr>
        <p:spPr>
          <a:xfrm>
            <a:off x="550863" y="549275"/>
            <a:ext cx="4500562" cy="1562959"/>
          </a:xfrm>
        </p:spPr>
        <p:txBody>
          <a:bodyPr vert="horz" wrap="square" lIns="0" tIns="0" rIns="0" bIns="0" rtlCol="0" anchor="t" anchorCtr="0">
            <a:normAutofit/>
          </a:bodyPr>
          <a:lstStyle/>
          <a:p>
            <a:r>
              <a:rPr lang="en-US" sz="4800" dirty="0">
                <a:solidFill>
                  <a:schemeClr val="bg2">
                    <a:lumMod val="25000"/>
                    <a:lumOff val="75000"/>
                  </a:schemeClr>
                </a:solidFill>
              </a:rPr>
              <a:t>Age groups %</a:t>
            </a:r>
          </a:p>
        </p:txBody>
      </p:sp>
      <p:sp>
        <p:nvSpPr>
          <p:cNvPr id="4" name="Text Placeholder 3">
            <a:extLst>
              <a:ext uri="{FF2B5EF4-FFF2-40B4-BE49-F238E27FC236}">
                <a16:creationId xmlns:a16="http://schemas.microsoft.com/office/drawing/2014/main" id="{3C0B4B31-C146-260D-1694-F0CAFDE32A59}"/>
              </a:ext>
            </a:extLst>
          </p:cNvPr>
          <p:cNvSpPr>
            <a:spLocks noGrp="1"/>
          </p:cNvSpPr>
          <p:nvPr>
            <p:ph type="body" sz="half" idx="2"/>
          </p:nvPr>
        </p:nvSpPr>
        <p:spPr>
          <a:xfrm>
            <a:off x="5267325" y="549275"/>
            <a:ext cx="6373813" cy="1562959"/>
          </a:xfrm>
        </p:spPr>
        <p:txBody>
          <a:bodyPr vert="horz" wrap="square" lIns="0" tIns="0" rIns="0" bIns="0" rtlCol="0" anchor="t">
            <a:normAutofit/>
          </a:bodyPr>
          <a:lstStyle/>
          <a:p>
            <a:pPr indent="-228600">
              <a:buFont typeface="Arial" panose="020B0604020202020204" pitchFamily="34" charset="0"/>
              <a:buChar char="•"/>
            </a:pPr>
            <a:r>
              <a:rPr lang="en-US" sz="3200" dirty="0">
                <a:solidFill>
                  <a:schemeClr val="bg2">
                    <a:lumMod val="25000"/>
                    <a:lumOff val="75000"/>
                    <a:alpha val="60000"/>
                  </a:schemeClr>
                </a:solidFill>
              </a:rPr>
              <a:t>Average Premium by Age Group</a:t>
            </a:r>
          </a:p>
        </p:txBody>
      </p:sp>
      <p:pic>
        <p:nvPicPr>
          <p:cNvPr id="8" name="Picture 7" descr="Icon&#10;&#10;Description automatically generated with medium confidence">
            <a:extLst>
              <a:ext uri="{FF2B5EF4-FFF2-40B4-BE49-F238E27FC236}">
                <a16:creationId xmlns:a16="http://schemas.microsoft.com/office/drawing/2014/main" id="{4C61714F-BD21-D088-8D87-0F000076592E}"/>
              </a:ext>
            </a:extLst>
          </p:cNvPr>
          <p:cNvPicPr>
            <a:picLocks noChangeAspect="1"/>
          </p:cNvPicPr>
          <p:nvPr/>
        </p:nvPicPr>
        <p:blipFill rotWithShape="1">
          <a:blip r:embed="rId3">
            <a:extLst>
              <a:ext uri="{28A0092B-C50C-407E-A947-70E740481C1C}">
                <a14:useLocalDpi xmlns:a14="http://schemas.microsoft.com/office/drawing/2010/main" val="0"/>
              </a:ext>
            </a:extLst>
          </a:blip>
          <a:srcRect l="5877"/>
          <a:stretch/>
        </p:blipFill>
        <p:spPr>
          <a:xfrm>
            <a:off x="6019995" y="2668363"/>
            <a:ext cx="4868472" cy="3640362"/>
          </a:xfrm>
          <a:custGeom>
            <a:avLst/>
            <a:gdLst/>
            <a:ahLst/>
            <a:cxnLst/>
            <a:rect l="l" t="t" r="r" b="b"/>
            <a:pathLst>
              <a:path w="5051426" h="3640362">
                <a:moveTo>
                  <a:pt x="0" y="0"/>
                </a:moveTo>
                <a:lnTo>
                  <a:pt x="5051426" y="0"/>
                </a:lnTo>
                <a:lnTo>
                  <a:pt x="5051426" y="3640362"/>
                </a:lnTo>
                <a:lnTo>
                  <a:pt x="0" y="3640362"/>
                </a:lnTo>
                <a:close/>
              </a:path>
            </a:pathLst>
          </a:custGeom>
        </p:spPr>
      </p:pic>
      <p:sp>
        <p:nvSpPr>
          <p:cNvPr id="77" name="Rectangle 76">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pie chart&#10;&#10;Description automatically generated">
            <a:extLst>
              <a:ext uri="{FF2B5EF4-FFF2-40B4-BE49-F238E27FC236}">
                <a16:creationId xmlns:a16="http://schemas.microsoft.com/office/drawing/2014/main" id="{785A25D6-41BF-8863-CC4F-628927A03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0" y="2327680"/>
            <a:ext cx="5831892" cy="4115650"/>
          </a:xfrm>
          <a:prstGeom prst="rect">
            <a:avLst/>
          </a:prstGeom>
        </p:spPr>
      </p:pic>
      <p:sp>
        <p:nvSpPr>
          <p:cNvPr id="12" name="Picture Placeholder 11">
            <a:extLst>
              <a:ext uri="{FF2B5EF4-FFF2-40B4-BE49-F238E27FC236}">
                <a16:creationId xmlns:a16="http://schemas.microsoft.com/office/drawing/2014/main" id="{3C055A80-28D1-0B22-BABC-BD56342AB0FB}"/>
              </a:ext>
            </a:extLst>
          </p:cNvPr>
          <p:cNvSpPr>
            <a:spLocks noGrp="1"/>
          </p:cNvSpPr>
          <p:nvPr>
            <p:ph type="pic" idx="1"/>
          </p:nvPr>
        </p:nvSpPr>
        <p:spPr>
          <a:xfrm>
            <a:off x="5267324" y="1371599"/>
            <a:ext cx="6373813" cy="4937125"/>
          </a:xfrm>
        </p:spPr>
      </p:sp>
    </p:spTree>
    <p:extLst>
      <p:ext uri="{BB962C8B-B14F-4D97-AF65-F5344CB8AC3E}">
        <p14:creationId xmlns:p14="http://schemas.microsoft.com/office/powerpoint/2010/main" val="109006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9" name="Freeform: Shape 103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0" name="Oval 103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1" name="Oval 103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52" name="Group 103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53" name="Freeform: Shape 103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Freeform: Shape 103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5" name="Oval 103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6" name="Oval 104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57" name="Rectangle 104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40A7E5B-6E1B-E777-F183-BAECA46D834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23860" y="1"/>
            <a:ext cx="9744279" cy="685800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58" name="Rectangle 1044">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49F6B-A6B0-B145-738D-7F38DD821EB8}"/>
              </a:ext>
            </a:extLst>
          </p:cNvPr>
          <p:cNvSpPr>
            <a:spLocks noGrp="1"/>
          </p:cNvSpPr>
          <p:nvPr>
            <p:ph type="title"/>
          </p:nvPr>
        </p:nvSpPr>
        <p:spPr>
          <a:xfrm>
            <a:off x="550863" y="549275"/>
            <a:ext cx="7308849" cy="984885"/>
          </a:xfrm>
        </p:spPr>
        <p:txBody>
          <a:bodyPr vert="horz" wrap="square" lIns="0" tIns="0" rIns="0" bIns="0" rtlCol="0" anchor="ctr" anchorCtr="0">
            <a:normAutofit/>
          </a:bodyPr>
          <a:lstStyle/>
          <a:p>
            <a:endParaRPr lang="en-US"/>
          </a:p>
        </p:txBody>
      </p:sp>
      <p:sp>
        <p:nvSpPr>
          <p:cNvPr id="1059" name="Rectangle 1046">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933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793E-D8C6-2FA8-48B5-731F3E118461}"/>
              </a:ext>
            </a:extLst>
          </p:cNvPr>
          <p:cNvSpPr>
            <a:spLocks noGrp="1"/>
          </p:cNvSpPr>
          <p:nvPr>
            <p:ph type="title"/>
          </p:nvPr>
        </p:nvSpPr>
        <p:spPr/>
        <p:txBody>
          <a:bodyPr/>
          <a:lstStyle/>
          <a:p>
            <a:pPr marL="457200" marR="0">
              <a:lnSpc>
                <a:spcPct val="107000"/>
              </a:lnSpc>
              <a:spcBef>
                <a:spcPts val="0"/>
              </a:spcBef>
              <a:spcAft>
                <a:spcPts val="800"/>
              </a:spcAft>
            </a:pPr>
            <a:br>
              <a:rPr lang="en-US" sz="1800" dirty="0">
                <a:solidFill>
                  <a:schemeClr val="bg2">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bg2">
                  <a:lumMod val="25000"/>
                  <a:lumOff val="75000"/>
                </a:schemeClr>
              </a:solidFill>
            </a:endParaRPr>
          </a:p>
        </p:txBody>
      </p:sp>
      <p:pic>
        <p:nvPicPr>
          <p:cNvPr id="2050" name="Picture 2">
            <a:extLst>
              <a:ext uri="{FF2B5EF4-FFF2-40B4-BE49-F238E27FC236}">
                <a16:creationId xmlns:a16="http://schemas.microsoft.com/office/drawing/2014/main" id="{BF53FBFB-CF75-0EE2-1CFB-12A639D7E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380" y="1206576"/>
            <a:ext cx="5839239" cy="4230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729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0E1AB-EBDA-A47F-587F-D5EA5827BB5C}"/>
              </a:ext>
            </a:extLst>
          </p:cNvPr>
          <p:cNvSpPr>
            <a:spLocks noGrp="1"/>
          </p:cNvSpPr>
          <p:nvPr>
            <p:ph type="ctrTitle"/>
          </p:nvPr>
        </p:nvSpPr>
        <p:spPr>
          <a:xfrm>
            <a:off x="6203950" y="549275"/>
            <a:ext cx="5437187" cy="2986234"/>
          </a:xfrm>
        </p:spPr>
        <p:txBody>
          <a:bodyPr anchor="b">
            <a:normAutofit/>
          </a:bodyPr>
          <a:lstStyle/>
          <a:p>
            <a:pPr marL="0" marR="0">
              <a:lnSpc>
                <a:spcPct val="90000"/>
              </a:lnSpc>
              <a:spcBef>
                <a:spcPts val="0"/>
              </a:spcBef>
              <a:spcAft>
                <a:spcPts val="800"/>
              </a:spcAft>
            </a:pPr>
            <a:r>
              <a:rPr lang="en-US" sz="3000">
                <a:effectLst/>
                <a:latin typeface="Calibri" panose="020F0502020204030204" pitchFamily="34" charset="0"/>
                <a:ea typeface="Calibri" panose="020F0502020204030204" pitchFamily="34" charset="0"/>
                <a:cs typeface="Times New Roman" panose="02020603050405020304" pitchFamily="18" charset="0"/>
              </a:rPr>
              <a:t>Null: Car insurance rates change based on age range of mature drivers</a:t>
            </a:r>
            <a:br>
              <a:rPr lang="en-US" sz="3000">
                <a:effectLst/>
                <a:latin typeface="Calibri" panose="020F0502020204030204" pitchFamily="34" charset="0"/>
                <a:ea typeface="Calibri" panose="020F0502020204030204" pitchFamily="34" charset="0"/>
                <a:cs typeface="Times New Roman" panose="02020603050405020304" pitchFamily="18" charset="0"/>
              </a:rPr>
            </a:br>
            <a:br>
              <a:rPr lang="en-US" sz="3000">
                <a:effectLst/>
                <a:latin typeface="Calibri" panose="020F0502020204030204" pitchFamily="34" charset="0"/>
                <a:ea typeface="Calibri" panose="020F0502020204030204" pitchFamily="34" charset="0"/>
                <a:cs typeface="Times New Roman" panose="02020603050405020304" pitchFamily="18" charset="0"/>
              </a:rPr>
            </a:br>
            <a:r>
              <a:rPr lang="en-US" sz="3000">
                <a:effectLst/>
                <a:latin typeface="Calibri" panose="020F0502020204030204" pitchFamily="34" charset="0"/>
                <a:ea typeface="Calibri" panose="020F0502020204030204" pitchFamily="34" charset="0"/>
                <a:cs typeface="Times New Roman" panose="02020603050405020304" pitchFamily="18" charset="0"/>
              </a:rPr>
              <a:t>Alternative (Hypothesis): Car insurance rates do not change based on age of mature drivers</a:t>
            </a:r>
            <a:endParaRPr lang="en-US" sz="3000"/>
          </a:p>
        </p:txBody>
      </p:sp>
      <p:sp>
        <p:nvSpPr>
          <p:cNvPr id="3" name="Subtitle 2">
            <a:extLst>
              <a:ext uri="{FF2B5EF4-FFF2-40B4-BE49-F238E27FC236}">
                <a16:creationId xmlns:a16="http://schemas.microsoft.com/office/drawing/2014/main" id="{6F51147F-B906-B099-2E7B-0B73B13F5091}"/>
              </a:ext>
            </a:extLst>
          </p:cNvPr>
          <p:cNvSpPr>
            <a:spLocks noGrp="1"/>
          </p:cNvSpPr>
          <p:nvPr>
            <p:ph type="subTitle" idx="1"/>
          </p:nvPr>
        </p:nvSpPr>
        <p:spPr>
          <a:xfrm>
            <a:off x="6203950" y="3827610"/>
            <a:ext cx="5437187" cy="2265216"/>
          </a:xfrm>
        </p:spPr>
        <p:txBody>
          <a:bodyPr>
            <a:normAutofit/>
          </a:bodyPr>
          <a:lstStyle/>
          <a:p>
            <a:r>
              <a:rPr lang="en-US">
                <a:solidFill>
                  <a:schemeClr val="tx1">
                    <a:alpha val="60000"/>
                  </a:schemeClr>
                </a:solidFill>
              </a:rPr>
              <a:t>The answer to our question is YES! However, many things play a factor into the rates and is not a clear cut answer</a:t>
            </a:r>
          </a:p>
        </p:txBody>
      </p:sp>
      <p:pic>
        <p:nvPicPr>
          <p:cNvPr id="5" name="Picture 4" descr="A picture containing outdoor, car, sky, transport&#10;&#10;Description automatically generated">
            <a:extLst>
              <a:ext uri="{FF2B5EF4-FFF2-40B4-BE49-F238E27FC236}">
                <a16:creationId xmlns:a16="http://schemas.microsoft.com/office/drawing/2014/main" id="{3CB0AC33-FFC2-6EB8-4BAB-CFBFC2145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63" y="980725"/>
            <a:ext cx="5102225" cy="4898136"/>
          </a:xfrm>
          <a:custGeom>
            <a:avLst/>
            <a:gdLst/>
            <a:ahLst/>
            <a:cxnLst/>
            <a:rect l="l" t="t" r="r" b="b"/>
            <a:pathLst>
              <a:path w="5102225" h="5761037">
                <a:moveTo>
                  <a:pt x="0" y="0"/>
                </a:moveTo>
                <a:lnTo>
                  <a:pt x="5102225" y="0"/>
                </a:lnTo>
                <a:lnTo>
                  <a:pt x="5102225" y="5761037"/>
                </a:lnTo>
                <a:lnTo>
                  <a:pt x="0" y="5761037"/>
                </a:lnTo>
                <a:close/>
              </a:path>
            </a:pathLst>
          </a:custGeom>
        </p:spPr>
      </p:pic>
    </p:spTree>
    <p:extLst>
      <p:ext uri="{BB962C8B-B14F-4D97-AF65-F5344CB8AC3E}">
        <p14:creationId xmlns:p14="http://schemas.microsoft.com/office/powerpoint/2010/main" val="188192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89FE-08B3-5A8D-4F96-84FE309B5F42}"/>
              </a:ext>
            </a:extLst>
          </p:cNvPr>
          <p:cNvSpPr>
            <a:spLocks noGrp="1"/>
          </p:cNvSpPr>
          <p:nvPr>
            <p:ph type="title"/>
          </p:nvPr>
        </p:nvSpPr>
        <p:spPr>
          <a:xfrm>
            <a:off x="736846" y="549275"/>
            <a:ext cx="10905615" cy="711354"/>
          </a:xfrm>
        </p:spPr>
        <p:txBody>
          <a:bodyPr>
            <a:normAutofit fontScale="90000"/>
          </a:bodyPr>
          <a:lstStyle/>
          <a:p>
            <a:pPr algn="ctr"/>
            <a:r>
              <a:rPr lang="en-US" sz="4400" dirty="0">
                <a:effectLst/>
                <a:latin typeface="Calibri" panose="020F0502020204030204" pitchFamily="34" charset="0"/>
                <a:ea typeface="Calibri" panose="020F0502020204030204" pitchFamily="34" charset="0"/>
                <a:cs typeface="Times New Roman" panose="02020603050405020304" pitchFamily="18" charset="0"/>
              </a:rPr>
              <a:t>Do car insurance rates change with age?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9AF1284-C4B5-43C7-0671-4154FCA16A5E}"/>
              </a:ext>
            </a:extLst>
          </p:cNvPr>
          <p:cNvSpPr>
            <a:spLocks noGrp="1"/>
          </p:cNvSpPr>
          <p:nvPr>
            <p:ph idx="1"/>
          </p:nvPr>
        </p:nvSpPr>
        <p:spPr/>
        <p:txBody>
          <a:bodyPr>
            <a:normAutofit/>
          </a:bodyPr>
          <a:lstStyle/>
          <a:p>
            <a:pPr marL="0" marR="0">
              <a:lnSpc>
                <a:spcPct val="107000"/>
              </a:lnSpc>
              <a:spcBef>
                <a:spcPts val="0"/>
              </a:spcBef>
              <a:spcAft>
                <a:spcPts val="80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Null: Car insurance rates change based on age range of mature drivers</a:t>
            </a:r>
          </a:p>
          <a:p>
            <a:pPr marL="0" marR="0">
              <a:lnSpc>
                <a:spcPct val="107000"/>
              </a:lnSpc>
              <a:spcBef>
                <a:spcPts val="0"/>
              </a:spcBef>
              <a:spcAft>
                <a:spcPts val="800"/>
              </a:spcAft>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3200" dirty="0">
                <a:effectLst/>
                <a:latin typeface="Calibri" panose="020F0502020204030204" pitchFamily="34" charset="0"/>
                <a:ea typeface="Calibri" panose="020F0502020204030204" pitchFamily="34" charset="0"/>
                <a:cs typeface="Times New Roman" panose="02020603050405020304" pitchFamily="18" charset="0"/>
              </a:rPr>
              <a:t>Alternative (Hypothesis): Car insurance rates do not change based on age of mature drivers</a:t>
            </a:r>
            <a:endParaRPr lang="en-US" sz="3200" dirty="0"/>
          </a:p>
        </p:txBody>
      </p:sp>
    </p:spTree>
    <p:extLst>
      <p:ext uri="{BB962C8B-B14F-4D97-AF65-F5344CB8AC3E}">
        <p14:creationId xmlns:p14="http://schemas.microsoft.com/office/powerpoint/2010/main" val="341979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A974E-12D8-C807-63B6-379BBC067CE3}"/>
              </a:ext>
            </a:extLst>
          </p:cNvPr>
          <p:cNvSpPr>
            <a:spLocks noGrp="1"/>
          </p:cNvSpPr>
          <p:nvPr>
            <p:ph type="ctrTitle"/>
          </p:nvPr>
        </p:nvSpPr>
        <p:spPr>
          <a:xfrm>
            <a:off x="658813" y="185291"/>
            <a:ext cx="5437187" cy="2986234"/>
          </a:xfrm>
        </p:spPr>
        <p:txBody>
          <a:bodyPr anchor="b">
            <a:normAutofit/>
          </a:bodyPr>
          <a:lstStyle/>
          <a:p>
            <a:r>
              <a:rPr lang="en-US" dirty="0">
                <a:effectLst/>
                <a:latin typeface="Roboto" panose="02000000000000000000" pitchFamily="2" charset="0"/>
                <a:ea typeface="Times New Roman" panose="02020603050405020304" pitchFamily="18" charset="0"/>
                <a:cs typeface="Times New Roman" panose="02020603050405020304" pitchFamily="18" charset="0"/>
              </a:rPr>
              <a:t> </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2">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rPr>
              <a:t>Does age really matter??</a:t>
            </a:r>
            <a:endParaRPr lang="en-US" dirty="0">
              <a:solidFill>
                <a:schemeClr val="bg2">
                  <a:lumMod val="25000"/>
                  <a:lumOff val="75000"/>
                </a:schemeClr>
              </a:solidFill>
            </a:endParaRPr>
          </a:p>
        </p:txBody>
      </p:sp>
      <p:sp>
        <p:nvSpPr>
          <p:cNvPr id="3" name="Subtitle 2">
            <a:extLst>
              <a:ext uri="{FF2B5EF4-FFF2-40B4-BE49-F238E27FC236}">
                <a16:creationId xmlns:a16="http://schemas.microsoft.com/office/drawing/2014/main" id="{5D9A4825-2B7A-4860-B6CC-477F06C21E00}"/>
              </a:ext>
            </a:extLst>
          </p:cNvPr>
          <p:cNvSpPr>
            <a:spLocks noGrp="1"/>
          </p:cNvSpPr>
          <p:nvPr>
            <p:ph type="subTitle" idx="1"/>
          </p:nvPr>
        </p:nvSpPr>
        <p:spPr>
          <a:xfrm>
            <a:off x="550863" y="3827610"/>
            <a:ext cx="5437187" cy="2265216"/>
          </a:xfrm>
        </p:spPr>
        <p:txBody>
          <a:bodyPr>
            <a:normAutofit/>
          </a:bodyPr>
          <a:lstStyle/>
          <a:p>
            <a:pPr>
              <a:lnSpc>
                <a:spcPct val="90000"/>
              </a:lnSpc>
            </a:pPr>
            <a:r>
              <a:rPr lang="en-US" sz="2200" dirty="0">
                <a:solidFill>
                  <a:schemeClr val="tx1">
                    <a:alpha val="60000"/>
                  </a:schemeClr>
                </a:solidFill>
                <a:effectLst/>
                <a:latin typeface="Roboto" panose="02000000000000000000" pitchFamily="2" charset="0"/>
                <a:ea typeface="Times New Roman" panose="02020603050405020304" pitchFamily="18" charset="0"/>
                <a:cs typeface="Times New Roman" panose="02020603050405020304" pitchFamily="18" charset="0"/>
              </a:rPr>
              <a:t>Consumers pay what is charged for car insurance</a:t>
            </a:r>
            <a:r>
              <a:rPr lang="en-US" sz="2200" dirty="0">
                <a:solidFill>
                  <a:schemeClr val="tx1">
                    <a:alpha val="60000"/>
                  </a:schemeClr>
                </a:solidFill>
                <a:latin typeface="Roboto" panose="02000000000000000000" pitchFamily="2" charset="0"/>
                <a:ea typeface="Times New Roman" panose="02020603050405020304" pitchFamily="18" charset="0"/>
                <a:cs typeface="Times New Roman" panose="02020603050405020304" pitchFamily="18" charset="0"/>
              </a:rPr>
              <a:t>; t</a:t>
            </a:r>
            <a:r>
              <a:rPr lang="en-US" sz="2200" dirty="0">
                <a:solidFill>
                  <a:schemeClr val="tx1">
                    <a:alpha val="60000"/>
                  </a:schemeClr>
                </a:solidFill>
                <a:effectLst/>
                <a:latin typeface="Roboto" panose="02000000000000000000" pitchFamily="2" charset="0"/>
                <a:ea typeface="Times New Roman" panose="02020603050405020304" pitchFamily="18" charset="0"/>
                <a:cs typeface="Times New Roman" panose="02020603050405020304" pitchFamily="18" charset="0"/>
              </a:rPr>
              <a:t>here is no getting around it.</a:t>
            </a:r>
            <a:br>
              <a:rPr lang="en-US" sz="2200" dirty="0">
                <a:solidFill>
                  <a:schemeClr val="tx1">
                    <a:alpha val="60000"/>
                  </a:schemeClr>
                </a:solidFill>
                <a:effectLst/>
                <a:latin typeface="Roboto" panose="02000000000000000000" pitchFamily="2" charset="0"/>
                <a:ea typeface="Times New Roman" panose="02020603050405020304" pitchFamily="18" charset="0"/>
                <a:cs typeface="Times New Roman" panose="02020603050405020304" pitchFamily="18" charset="0"/>
              </a:rPr>
            </a:br>
            <a:br>
              <a:rPr lang="en-US" sz="2200" dirty="0">
                <a:solidFill>
                  <a:schemeClr val="tx1">
                    <a:alpha val="60000"/>
                  </a:schemeClr>
                </a:solidFill>
                <a:effectLst/>
                <a:latin typeface="Roboto" panose="02000000000000000000" pitchFamily="2" charset="0"/>
                <a:ea typeface="Times New Roman" panose="02020603050405020304" pitchFamily="18" charset="0"/>
                <a:cs typeface="Times New Roman" panose="02020603050405020304" pitchFamily="18" charset="0"/>
              </a:rPr>
            </a:br>
            <a:r>
              <a:rPr lang="en-US" sz="2200" dirty="0">
                <a:solidFill>
                  <a:schemeClr val="tx1">
                    <a:alpha val="60000"/>
                  </a:schemeClr>
                </a:solidFill>
                <a:effectLst/>
                <a:latin typeface="Roboto" panose="02000000000000000000" pitchFamily="2" charset="0"/>
                <a:ea typeface="Times New Roman" panose="02020603050405020304" pitchFamily="18" charset="0"/>
                <a:cs typeface="Times New Roman" panose="02020603050405020304" pitchFamily="18" charset="0"/>
              </a:rPr>
              <a:t>It would be helpful to be knowledgeable about what and why we are being charged, and expectations for future rates and possibly why they change.</a:t>
            </a:r>
            <a:endParaRPr lang="en-US" sz="2200" dirty="0">
              <a:solidFill>
                <a:schemeClr val="tx1">
                  <a:alpha val="60000"/>
                </a:schemeClr>
              </a:solidFill>
            </a:endParaRPr>
          </a:p>
        </p:txBody>
      </p:sp>
      <p:pic>
        <p:nvPicPr>
          <p:cNvPr id="5" name="Picture 4" descr="Man and woman driving in vintage car">
            <a:extLst>
              <a:ext uri="{FF2B5EF4-FFF2-40B4-BE49-F238E27FC236}">
                <a16:creationId xmlns:a16="http://schemas.microsoft.com/office/drawing/2014/main" id="{26696F80-4F19-33C1-DCE2-D71455A06A01}"/>
              </a:ext>
            </a:extLst>
          </p:cNvPr>
          <p:cNvPicPr>
            <a:picLocks noChangeAspect="1"/>
          </p:cNvPicPr>
          <p:nvPr/>
        </p:nvPicPr>
        <p:blipFill rotWithShape="1">
          <a:blip r:embed="rId3">
            <a:extLst>
              <a:ext uri="{28A0092B-C50C-407E-A947-70E740481C1C}">
                <a14:useLocalDpi xmlns:a14="http://schemas.microsoft.com/office/drawing/2010/main" val="0"/>
              </a:ext>
            </a:extLst>
          </a:blip>
          <a:srcRect l="21066" r="12182"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2" name="Group 11">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13" name="Freeform: Shape 12">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Oval 15">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59349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 name="Rectangle 1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5" name="Freeform: Shape 24">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D8ADF4C-E7DE-2374-C259-72E35DC2E25C}"/>
              </a:ext>
            </a:extLst>
          </p:cNvPr>
          <p:cNvSpPr>
            <a:spLocks noGrp="1"/>
          </p:cNvSpPr>
          <p:nvPr>
            <p:ph type="title"/>
          </p:nvPr>
        </p:nvSpPr>
        <p:spPr>
          <a:xfrm>
            <a:off x="550252" y="549275"/>
            <a:ext cx="3565524" cy="4927131"/>
          </a:xfrm>
        </p:spPr>
        <p:txBody>
          <a:bodyPr vert="horz" wrap="square" lIns="0" tIns="0" rIns="0" bIns="0" rtlCol="0" anchor="b" anchorCtr="0">
            <a:normAutofit/>
          </a:bodyPr>
          <a:lstStyle/>
          <a:p>
            <a:pPr marL="1200150" marR="0" indent="-285750">
              <a:lnSpc>
                <a:spcPct val="90000"/>
              </a:lnSpc>
              <a:spcAft>
                <a:spcPts val="0"/>
              </a:spcAft>
            </a:pPr>
            <a:r>
              <a:rPr lang="en-US" sz="1600" dirty="0">
                <a:solidFill>
                  <a:schemeClr val="bg2">
                    <a:lumMod val="25000"/>
                    <a:lumOff val="75000"/>
                  </a:schemeClr>
                </a:solidFill>
                <a:effectLst/>
              </a:rPr>
              <a:t>	</a:t>
            </a:r>
            <a:r>
              <a:rPr lang="en-US" sz="1600" dirty="0" err="1">
                <a:solidFill>
                  <a:schemeClr val="bg2">
                    <a:lumMod val="25000"/>
                    <a:lumOff val="75000"/>
                  </a:schemeClr>
                </a:solidFill>
                <a:effectLst/>
              </a:rPr>
              <a:t>AllState</a:t>
            </a:r>
            <a:r>
              <a:rPr lang="en-US" sz="1600" dirty="0">
                <a:solidFill>
                  <a:schemeClr val="bg2">
                    <a:lumMod val="25000"/>
                    <a:lumOff val="75000"/>
                  </a:schemeClr>
                </a:solidFill>
                <a:effectLst/>
              </a:rPr>
              <a:t> Data-over 10,000 policy holders</a:t>
            </a:r>
            <a:br>
              <a:rPr lang="en-US" sz="1600" dirty="0">
                <a:solidFill>
                  <a:schemeClr val="bg2">
                    <a:lumMod val="25000"/>
                    <a:lumOff val="75000"/>
                  </a:schemeClr>
                </a:solidFill>
                <a:effectLst/>
              </a:rPr>
            </a:br>
            <a:br>
              <a:rPr lang="en-US" sz="1600" dirty="0">
                <a:solidFill>
                  <a:schemeClr val="bg2">
                    <a:lumMod val="25000"/>
                    <a:lumOff val="75000"/>
                  </a:schemeClr>
                </a:solidFill>
                <a:effectLst/>
              </a:rPr>
            </a:br>
            <a:r>
              <a:rPr lang="en-US" sz="1600" dirty="0">
                <a:solidFill>
                  <a:schemeClr val="bg2">
                    <a:lumMod val="25000"/>
                    <a:lumOff val="75000"/>
                  </a:schemeClr>
                </a:solidFill>
                <a:effectLst/>
              </a:rPr>
              <a:t>Lots of research from multiple car insurance and comparison rates sites</a:t>
            </a:r>
            <a:br>
              <a:rPr lang="en-US" sz="1600" dirty="0">
                <a:solidFill>
                  <a:schemeClr val="bg2">
                    <a:lumMod val="25000"/>
                    <a:lumOff val="75000"/>
                  </a:schemeClr>
                </a:solidFill>
                <a:effectLst/>
              </a:rPr>
            </a:br>
            <a:br>
              <a:rPr lang="en-US" sz="1600" dirty="0">
                <a:solidFill>
                  <a:schemeClr val="bg2">
                    <a:lumMod val="25000"/>
                    <a:lumOff val="75000"/>
                  </a:schemeClr>
                </a:solidFill>
                <a:effectLst/>
              </a:rPr>
            </a:br>
            <a:r>
              <a:rPr lang="en-US" sz="1600" dirty="0">
                <a:solidFill>
                  <a:schemeClr val="bg2">
                    <a:lumMod val="25000"/>
                    <a:lumOff val="75000"/>
                  </a:schemeClr>
                </a:solidFill>
                <a:effectLst/>
              </a:rPr>
              <a:t>Reading and interpreting common ground between sites.</a:t>
            </a:r>
            <a:br>
              <a:rPr lang="en-US" sz="1600" dirty="0">
                <a:solidFill>
                  <a:schemeClr val="bg2">
                    <a:lumMod val="25000"/>
                    <a:lumOff val="75000"/>
                  </a:schemeClr>
                </a:solidFill>
                <a:effectLst/>
              </a:rPr>
            </a:br>
            <a:br>
              <a:rPr lang="en-US" sz="1600" dirty="0">
                <a:solidFill>
                  <a:schemeClr val="bg2">
                    <a:lumMod val="25000"/>
                    <a:lumOff val="75000"/>
                  </a:schemeClr>
                </a:solidFill>
                <a:effectLst/>
              </a:rPr>
            </a:br>
            <a:r>
              <a:rPr lang="en-US" sz="1600" dirty="0">
                <a:solidFill>
                  <a:schemeClr val="bg2">
                    <a:lumMod val="25000"/>
                    <a:lumOff val="75000"/>
                  </a:schemeClr>
                </a:solidFill>
                <a:effectLst/>
              </a:rPr>
              <a:t>Arranged data by age range from given birthdates into bins.</a:t>
            </a:r>
            <a:br>
              <a:rPr lang="en-US" sz="1600" dirty="0">
                <a:solidFill>
                  <a:schemeClr val="bg2">
                    <a:lumMod val="25000"/>
                    <a:lumOff val="75000"/>
                  </a:schemeClr>
                </a:solidFill>
                <a:effectLst/>
              </a:rPr>
            </a:br>
            <a:endParaRPr lang="en-US" sz="1600" dirty="0">
              <a:solidFill>
                <a:schemeClr val="bg2">
                  <a:lumMod val="25000"/>
                  <a:lumOff val="75000"/>
                </a:schemeClr>
              </a:solidFill>
            </a:endParaRPr>
          </a:p>
        </p:txBody>
      </p:sp>
      <p:grpSp>
        <p:nvGrpSpPr>
          <p:cNvPr id="28" name="Group 27">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9"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descr="Graphical user interface, application, table, Excel">
            <a:extLst>
              <a:ext uri="{FF2B5EF4-FFF2-40B4-BE49-F238E27FC236}">
                <a16:creationId xmlns:a16="http://schemas.microsoft.com/office/drawing/2014/main" id="{AD376C53-5729-7C51-00FF-E591A2C66A2E}"/>
              </a:ext>
            </a:extLst>
          </p:cNvPr>
          <p:cNvPicPr>
            <a:picLocks noChangeAspect="1"/>
          </p:cNvPicPr>
          <p:nvPr/>
        </p:nvPicPr>
        <p:blipFill rotWithShape="1">
          <a:blip r:embed="rId3">
            <a:extLst>
              <a:ext uri="{28A0092B-C50C-407E-A947-70E740481C1C}">
                <a14:useLocalDpi xmlns:a14="http://schemas.microsoft.com/office/drawing/2010/main" val="0"/>
              </a:ext>
            </a:extLst>
          </a:blip>
          <a:srcRect t="48404" r="43388" b="2427"/>
          <a:stretch/>
        </p:blipFill>
        <p:spPr>
          <a:xfrm>
            <a:off x="4295776" y="1563854"/>
            <a:ext cx="7345363" cy="3731879"/>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347584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red graphs and numbers">
            <a:extLst>
              <a:ext uri="{FF2B5EF4-FFF2-40B4-BE49-F238E27FC236}">
                <a16:creationId xmlns:a16="http://schemas.microsoft.com/office/drawing/2014/main" id="{51422EFD-519B-25A8-830B-6B1D8C8B20A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6324" r="26300" b="-2"/>
          <a:stretch/>
        </p:blipFill>
        <p:spPr>
          <a:xfrm>
            <a:off x="-1" y="1"/>
            <a:ext cx="6922273" cy="6858000"/>
          </a:xfrm>
          <a:custGeom>
            <a:avLst/>
            <a:gdLst/>
            <a:ahLst/>
            <a:cxnLst/>
            <a:rect l="l" t="t" r="r" b="b"/>
            <a:pathLst>
              <a:path w="6922273" h="6858000">
                <a:moveTo>
                  <a:pt x="0" y="0"/>
                </a:moveTo>
                <a:lnTo>
                  <a:pt x="6922273" y="0"/>
                </a:lnTo>
                <a:lnTo>
                  <a:pt x="6922273" y="6858000"/>
                </a:lnTo>
                <a:lnTo>
                  <a:pt x="0" y="6858000"/>
                </a:lnTo>
                <a:close/>
              </a:path>
            </a:pathLst>
          </a:custGeom>
          <a:effectLst>
            <a:softEdge rad="0"/>
          </a:effectLst>
        </p:spPr>
      </p:pic>
      <p:sp>
        <p:nvSpPr>
          <p:cNvPr id="2" name="Title 1">
            <a:extLst>
              <a:ext uri="{FF2B5EF4-FFF2-40B4-BE49-F238E27FC236}">
                <a16:creationId xmlns:a16="http://schemas.microsoft.com/office/drawing/2014/main" id="{B8CD5863-8D95-02C9-F630-C61353E24EA3}"/>
              </a:ext>
            </a:extLst>
          </p:cNvPr>
          <p:cNvSpPr>
            <a:spLocks noGrp="1"/>
          </p:cNvSpPr>
          <p:nvPr>
            <p:ph type="title"/>
          </p:nvPr>
        </p:nvSpPr>
        <p:spPr>
          <a:xfrm>
            <a:off x="550863" y="549275"/>
            <a:ext cx="5437187" cy="2986234"/>
          </a:xfrm>
        </p:spPr>
        <p:txBody>
          <a:bodyPr vert="horz" wrap="square" lIns="0" tIns="0" rIns="0" bIns="0" rtlCol="0" anchor="b" anchorCtr="0">
            <a:normAutofit fontScale="90000"/>
          </a:bodyPr>
          <a:lstStyle/>
          <a:p>
            <a:pPr>
              <a:lnSpc>
                <a:spcPct val="90000"/>
              </a:lnSpc>
            </a:pPr>
            <a:r>
              <a:rPr lang="en-US" sz="4000" dirty="0"/>
              <a:t>Our code: </a:t>
            </a:r>
            <a:br>
              <a:rPr lang="en-US" sz="4000" dirty="0"/>
            </a:br>
            <a:r>
              <a:rPr lang="en-US" sz="4000" dirty="0"/>
              <a:t>Pandas, Bins, </a:t>
            </a:r>
            <a:br>
              <a:rPr lang="en-US" sz="4000" dirty="0"/>
            </a:br>
            <a:r>
              <a:rPr lang="en-US" sz="4000" dirty="0"/>
              <a:t>Male vs Female, </a:t>
            </a:r>
            <a:br>
              <a:rPr lang="en-US" sz="4000" dirty="0"/>
            </a:br>
            <a:r>
              <a:rPr lang="en-US" sz="4000" dirty="0"/>
              <a:t>Age group counts and percentages</a:t>
            </a:r>
            <a:br>
              <a:rPr lang="en-US" sz="4000" kern="1200" dirty="0">
                <a:solidFill>
                  <a:schemeClr val="tx1"/>
                </a:solidFill>
                <a:effectLst/>
                <a:latin typeface="+mj-lt"/>
                <a:ea typeface="+mj-ea"/>
                <a:cs typeface="+mj-cs"/>
              </a:rPr>
            </a:br>
            <a:r>
              <a:rPr lang="en-US" sz="4000" kern="1200" dirty="0">
                <a:solidFill>
                  <a:schemeClr val="tx1"/>
                </a:solidFill>
                <a:effectLst/>
                <a:latin typeface="+mj-lt"/>
                <a:ea typeface="+mj-ea"/>
                <a:cs typeface="+mj-cs"/>
              </a:rPr>
              <a:t>Outliers</a:t>
            </a:r>
            <a:endParaRPr lang="en-US" sz="4000" kern="1200" dirty="0">
              <a:solidFill>
                <a:schemeClr val="tx1"/>
              </a:solidFill>
              <a:latin typeface="+mj-lt"/>
              <a:ea typeface="+mj-ea"/>
              <a:cs typeface="+mj-cs"/>
            </a:endParaRPr>
          </a:p>
        </p:txBody>
      </p:sp>
      <p:pic>
        <p:nvPicPr>
          <p:cNvPr id="4" name="Picture 3" descr="Magnifying glass showing decling performance">
            <a:extLst>
              <a:ext uri="{FF2B5EF4-FFF2-40B4-BE49-F238E27FC236}">
                <a16:creationId xmlns:a16="http://schemas.microsoft.com/office/drawing/2014/main" id="{6544F6BA-3461-314E-037F-9F82B7354007}"/>
              </a:ext>
            </a:extLst>
          </p:cNvPr>
          <p:cNvPicPr>
            <a:picLocks noChangeAspect="1"/>
          </p:cNvPicPr>
          <p:nvPr/>
        </p:nvPicPr>
        <p:blipFill rotWithShape="1">
          <a:blip r:embed="rId4">
            <a:extLst>
              <a:ext uri="{28A0092B-C50C-407E-A947-70E740481C1C}">
                <a14:useLocalDpi xmlns:a14="http://schemas.microsoft.com/office/drawing/2010/main" val="0"/>
              </a:ext>
            </a:extLst>
          </a:blip>
          <a:srcRect l="9122" r="39609" b="-2"/>
          <a:stretch/>
        </p:blipFill>
        <p:spPr>
          <a:xfrm>
            <a:off x="6922272" y="1"/>
            <a:ext cx="5267328" cy="6858000"/>
          </a:xfrm>
          <a:custGeom>
            <a:avLst/>
            <a:gdLst/>
            <a:ahLst/>
            <a:cxnLst/>
            <a:rect l="l" t="t" r="r" b="b"/>
            <a:pathLst>
              <a:path w="5264925" h="6858000">
                <a:moveTo>
                  <a:pt x="0" y="0"/>
                </a:moveTo>
                <a:lnTo>
                  <a:pt x="5264925" y="0"/>
                </a:lnTo>
                <a:lnTo>
                  <a:pt x="5264925" y="6858000"/>
                </a:lnTo>
                <a:lnTo>
                  <a:pt x="0" y="6858000"/>
                </a:lnTo>
                <a:close/>
              </a:path>
            </a:pathLst>
          </a:custGeo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16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25B9D-51C0-CCC9-655E-52848FB3E7DD}"/>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gn="ctr">
              <a:lnSpc>
                <a:spcPct val="90000"/>
              </a:lnSpc>
            </a:pPr>
            <a:r>
              <a:rPr lang="en-US" sz="4400" kern="1200" dirty="0">
                <a:solidFill>
                  <a:schemeClr val="bg2">
                    <a:lumMod val="25000"/>
                    <a:lumOff val="75000"/>
                  </a:schemeClr>
                </a:solidFill>
                <a:latin typeface="+mj-lt"/>
                <a:ea typeface="+mj-ea"/>
                <a:cs typeface="+mj-cs"/>
              </a:rPr>
              <a:t>Complication of our project:</a:t>
            </a:r>
          </a:p>
        </p:txBody>
      </p:sp>
      <p:sp>
        <p:nvSpPr>
          <p:cNvPr id="4" name="Text Placeholder 3">
            <a:extLst>
              <a:ext uri="{FF2B5EF4-FFF2-40B4-BE49-F238E27FC236}">
                <a16:creationId xmlns:a16="http://schemas.microsoft.com/office/drawing/2014/main" id="{FC994103-F51D-E2F7-4E2D-9404303F2269}"/>
              </a:ext>
            </a:extLst>
          </p:cNvPr>
          <p:cNvSpPr>
            <a:spLocks noGrp="1"/>
          </p:cNvSpPr>
          <p:nvPr>
            <p:ph type="body" sz="half" idx="2"/>
          </p:nvPr>
        </p:nvSpPr>
        <p:spPr>
          <a:xfrm>
            <a:off x="550864" y="3251430"/>
            <a:ext cx="3565525" cy="2589062"/>
          </a:xfrm>
        </p:spPr>
        <p:txBody>
          <a:bodyPr vert="horz" wrap="square" lIns="0" tIns="0" rIns="0" bIns="0" rtlCol="0" anchor="t">
            <a:normAutofit/>
          </a:bodyPr>
          <a:lstStyle/>
          <a:p>
            <a:pPr indent="-228600">
              <a:buFont typeface="Arial" panose="020B0604020202020204" pitchFamily="34" charset="0"/>
              <a:buChar char="•"/>
            </a:pPr>
            <a:r>
              <a:rPr lang="en-US" sz="2400" dirty="0">
                <a:solidFill>
                  <a:schemeClr val="bg2">
                    <a:lumMod val="25000"/>
                    <a:lumOff val="75000"/>
                  </a:schemeClr>
                </a:solidFill>
                <a:effectLst/>
                <a:latin typeface="Roboto" panose="02000000000000000000" pitchFamily="2" charset="0"/>
                <a:ea typeface="Times New Roman" panose="02020603050405020304" pitchFamily="18" charset="0"/>
                <a:cs typeface="Times New Roman" panose="02020603050405020304" pitchFamily="18" charset="0"/>
              </a:rPr>
              <a:t>The group question was originally too broad.  We narrowed our question down based on Statistical Analysis.</a:t>
            </a:r>
            <a:endParaRPr lang="en-US" sz="2400" dirty="0">
              <a:solidFill>
                <a:schemeClr val="bg2">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228600">
              <a:buFont typeface="Arial" panose="020B0604020202020204" pitchFamily="34" charset="0"/>
              <a:buChar char="•"/>
            </a:pPr>
            <a:endParaRPr lang="en-US" dirty="0"/>
          </a:p>
        </p:txBody>
      </p:sp>
      <p:pic>
        <p:nvPicPr>
          <p:cNvPr id="8" name="Picture 7" descr="Question marks in a line and one question mark is lit">
            <a:extLst>
              <a:ext uri="{FF2B5EF4-FFF2-40B4-BE49-F238E27FC236}">
                <a16:creationId xmlns:a16="http://schemas.microsoft.com/office/drawing/2014/main" id="{505C11C4-ABF8-DEB9-13A1-EFFD07FCD389}"/>
              </a:ext>
            </a:extLst>
          </p:cNvPr>
          <p:cNvPicPr>
            <a:picLocks noChangeAspect="1"/>
          </p:cNvPicPr>
          <p:nvPr/>
        </p:nvPicPr>
        <p:blipFill rotWithShape="1">
          <a:blip r:embed="rId3">
            <a:extLst>
              <a:ext uri="{28A0092B-C50C-407E-A947-70E740481C1C}">
                <a14:useLocalDpi xmlns:a14="http://schemas.microsoft.com/office/drawing/2010/main" val="0"/>
              </a:ext>
            </a:extLst>
          </a:blip>
          <a:srcRect t="10439" r="1" b="22332"/>
          <a:stretch/>
        </p:blipFill>
        <p:spPr>
          <a:xfrm>
            <a:off x="4550896" y="-3"/>
            <a:ext cx="7641102" cy="3429002"/>
          </a:xfrm>
          <a:custGeom>
            <a:avLst/>
            <a:gdLst/>
            <a:ahLst/>
            <a:cxnLst/>
            <a:rect l="l" t="t" r="r" b="b"/>
            <a:pathLst>
              <a:path w="7641102" h="3429002">
                <a:moveTo>
                  <a:pt x="0" y="0"/>
                </a:moveTo>
                <a:lnTo>
                  <a:pt x="7641102" y="0"/>
                </a:lnTo>
                <a:lnTo>
                  <a:pt x="7641102" y="3429002"/>
                </a:lnTo>
                <a:lnTo>
                  <a:pt x="0" y="3429002"/>
                </a:lnTo>
                <a:close/>
              </a:path>
            </a:pathLst>
          </a:custGeom>
        </p:spPr>
      </p:pic>
      <p:pic>
        <p:nvPicPr>
          <p:cNvPr id="6" name="Picture Placeholder 5" descr="Frustrated old businessman">
            <a:extLst>
              <a:ext uri="{FF2B5EF4-FFF2-40B4-BE49-F238E27FC236}">
                <a16:creationId xmlns:a16="http://schemas.microsoft.com/office/drawing/2014/main" id="{E1B4531B-EE71-5933-BA09-EC3ECC4E0ECF}"/>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t="11618" r="1" b="21153"/>
          <a:stretch/>
        </p:blipFill>
        <p:spPr>
          <a:xfrm>
            <a:off x="4550902" y="3428999"/>
            <a:ext cx="7641101" cy="3429002"/>
          </a:xfrm>
          <a:custGeom>
            <a:avLst/>
            <a:gdLst/>
            <a:ahLst/>
            <a:cxnLst/>
            <a:rect l="l" t="t" r="r" b="b"/>
            <a:pathLst>
              <a:path w="7641101" h="3429001">
                <a:moveTo>
                  <a:pt x="0" y="0"/>
                </a:moveTo>
                <a:lnTo>
                  <a:pt x="7641101" y="0"/>
                </a:lnTo>
                <a:lnTo>
                  <a:pt x="7641101" y="3429001"/>
                </a:lnTo>
                <a:lnTo>
                  <a:pt x="0" y="3429001"/>
                </a:lnTo>
                <a:close/>
              </a:path>
            </a:pathLst>
          </a:custGeom>
        </p:spPr>
      </p:pic>
      <p:sp>
        <p:nvSpPr>
          <p:cNvPr id="21" name="Rectangle 20">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905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CE88-D837-46E1-8C90-993A370C1E9E}"/>
              </a:ext>
            </a:extLst>
          </p:cNvPr>
          <p:cNvSpPr>
            <a:spLocks noGrp="1"/>
          </p:cNvSpPr>
          <p:nvPr>
            <p:ph type="ctrTitle"/>
          </p:nvPr>
        </p:nvSpPr>
        <p:spPr>
          <a:xfrm>
            <a:off x="2238375" y="366394"/>
            <a:ext cx="9250361" cy="2643506"/>
          </a:xfrm>
        </p:spPr>
        <p:txBody>
          <a:bodyPr>
            <a:normAutofit/>
          </a:bodyPr>
          <a:lstStyle/>
          <a:p>
            <a:pPr marL="0" marR="0">
              <a:lnSpc>
                <a:spcPts val="1800"/>
              </a:lnSpc>
              <a:spcBef>
                <a:spcPts val="0"/>
              </a:spcBef>
              <a:spcAft>
                <a:spcPts val="800"/>
              </a:spcAft>
            </a:pPr>
            <a:br>
              <a:rPr lang="en-US" sz="2800" dirty="0">
                <a:solidFill>
                  <a:schemeClr val="bg2">
                    <a:lumMod val="25000"/>
                    <a:lumOff val="75000"/>
                  </a:schemeClr>
                </a:solidFill>
                <a:effectLst/>
                <a:latin typeface="Bodoni MT" panose="02070603080606020203" pitchFamily="18" charset="0"/>
                <a:ea typeface="Calibri" panose="020F0502020204030204" pitchFamily="34" charset="0"/>
                <a:cs typeface="Times New Roman" panose="02020603050405020304" pitchFamily="18" charset="0"/>
              </a:rPr>
            </a:br>
            <a:r>
              <a:rPr lang="en-US" sz="2800" dirty="0">
                <a:solidFill>
                  <a:schemeClr val="bg2">
                    <a:lumMod val="25000"/>
                    <a:lumOff val="75000"/>
                  </a:schemeClr>
                </a:solidFill>
                <a:effectLst/>
                <a:latin typeface="Bodoni MT" panose="02070603080606020203" pitchFamily="18" charset="0"/>
                <a:ea typeface="Times New Roman" panose="02020603050405020304" pitchFamily="18" charset="0"/>
                <a:cs typeface="Calibri" panose="020F0502020204030204" pitchFamily="34" charset="0"/>
              </a:rPr>
              <a:t>Myth: Car insurance rates decrease after 25</a:t>
            </a:r>
            <a:r>
              <a:rPr lang="en-US" sz="2800" baseline="30000" dirty="0">
                <a:solidFill>
                  <a:schemeClr val="bg2">
                    <a:lumMod val="25000"/>
                    <a:lumOff val="75000"/>
                  </a:schemeClr>
                </a:solidFill>
                <a:effectLst/>
                <a:latin typeface="Bodoni MT" panose="02070603080606020203" pitchFamily="18" charset="0"/>
                <a:ea typeface="Times New Roman" panose="02020603050405020304" pitchFamily="18" charset="0"/>
                <a:cs typeface="Calibri" panose="020F0502020204030204" pitchFamily="34" charset="0"/>
              </a:rPr>
              <a:t>th</a:t>
            </a:r>
            <a:r>
              <a:rPr lang="en-US" sz="2800" dirty="0">
                <a:solidFill>
                  <a:schemeClr val="bg2">
                    <a:lumMod val="25000"/>
                    <a:lumOff val="75000"/>
                  </a:schemeClr>
                </a:solidFill>
                <a:effectLst/>
                <a:latin typeface="Bodoni MT" panose="02070603080606020203" pitchFamily="18" charset="0"/>
                <a:ea typeface="Times New Roman" panose="02020603050405020304" pitchFamily="18" charset="0"/>
                <a:cs typeface="Calibri" panose="020F0502020204030204" pitchFamily="34" charset="0"/>
              </a:rPr>
              <a:t> birthday.</a:t>
            </a:r>
            <a:br>
              <a:rPr lang="en-US" sz="2800" dirty="0">
                <a:solidFill>
                  <a:schemeClr val="bg2">
                    <a:lumMod val="25000"/>
                    <a:lumOff val="75000"/>
                  </a:schemeClr>
                </a:solidFill>
                <a:effectLst/>
                <a:latin typeface="Bodoni MT" panose="02070603080606020203" pitchFamily="18" charset="0"/>
                <a:ea typeface="Times New Roman" panose="02020603050405020304" pitchFamily="18" charset="0"/>
                <a:cs typeface="Calibri" panose="020F0502020204030204" pitchFamily="34" charset="0"/>
              </a:rPr>
            </a:br>
            <a:br>
              <a:rPr lang="en-US" sz="2800" dirty="0">
                <a:solidFill>
                  <a:schemeClr val="bg2">
                    <a:lumMod val="25000"/>
                    <a:lumOff val="75000"/>
                  </a:schemeClr>
                </a:solidFill>
                <a:effectLst/>
                <a:latin typeface="Bodoni MT" panose="02070603080606020203" pitchFamily="18" charset="0"/>
                <a:ea typeface="Times New Roman" panose="02020603050405020304" pitchFamily="18" charset="0"/>
                <a:cs typeface="Calibri" panose="020F0502020204030204" pitchFamily="34" charset="0"/>
              </a:rPr>
            </a:br>
            <a:br>
              <a:rPr lang="en-US" sz="2800" dirty="0">
                <a:solidFill>
                  <a:schemeClr val="bg2">
                    <a:lumMod val="25000"/>
                    <a:lumOff val="75000"/>
                  </a:schemeClr>
                </a:solidFill>
                <a:effectLst/>
                <a:latin typeface="Bodoni MT" panose="02070603080606020203" pitchFamily="18" charset="0"/>
                <a:ea typeface="Calibri" panose="020F0502020204030204" pitchFamily="34" charset="0"/>
                <a:cs typeface="Times New Roman" panose="02020603050405020304" pitchFamily="18" charset="0"/>
              </a:rPr>
            </a:br>
            <a:r>
              <a:rPr lang="en-US" sz="2800" dirty="0">
                <a:solidFill>
                  <a:schemeClr val="bg2">
                    <a:lumMod val="25000"/>
                    <a:lumOff val="75000"/>
                  </a:schemeClr>
                </a:solidFill>
                <a:effectLst/>
                <a:latin typeface="Bodoni MT" panose="02070603080606020203" pitchFamily="18" charset="0"/>
                <a:ea typeface="Calibri" panose="020F0502020204030204" pitchFamily="34" charset="0"/>
                <a:cs typeface="Times New Roman" panose="02020603050405020304" pitchFamily="18" charset="0"/>
              </a:rPr>
              <a:t>Fact: Best rates are from turning into a mature driver: </a:t>
            </a:r>
            <a:r>
              <a:rPr lang="en-US" sz="2800" dirty="0">
                <a:solidFill>
                  <a:schemeClr val="bg2">
                    <a:lumMod val="25000"/>
                    <a:lumOff val="75000"/>
                  </a:schemeClr>
                </a:solidFill>
                <a:effectLst/>
                <a:latin typeface="Bodoni MT" panose="02070603080606020203" pitchFamily="18" charset="0"/>
                <a:ea typeface="Calibri" panose="020F0502020204030204" pitchFamily="34" charset="0"/>
                <a:cs typeface="Calibri" panose="020F0502020204030204" pitchFamily="34" charset="0"/>
              </a:rPr>
              <a:t>other reasons Marital status, age, gender, years of driving experience and accident statistics normally are used to classify drivers</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sp>
        <p:nvSpPr>
          <p:cNvPr id="3" name="Subtitle 2">
            <a:extLst>
              <a:ext uri="{FF2B5EF4-FFF2-40B4-BE49-F238E27FC236}">
                <a16:creationId xmlns:a16="http://schemas.microsoft.com/office/drawing/2014/main" id="{8668F6D8-604E-B151-700C-4D5170CBA206}"/>
              </a:ext>
            </a:extLst>
          </p:cNvPr>
          <p:cNvSpPr>
            <a:spLocks noGrp="1"/>
          </p:cNvSpPr>
          <p:nvPr>
            <p:ph type="subTitle" idx="1"/>
          </p:nvPr>
        </p:nvSpPr>
        <p:spPr/>
        <p:txBody>
          <a:bodyPr>
            <a:normAutofit/>
          </a:bodyPr>
          <a:lstStyle/>
          <a:p>
            <a:r>
              <a:rPr lang="en-US" sz="3600" dirty="0">
                <a:solidFill>
                  <a:schemeClr val="bg2">
                    <a:lumMod val="25000"/>
                    <a:lumOff val="75000"/>
                  </a:schemeClr>
                </a:solidFill>
                <a:effectLst/>
                <a:latin typeface="Calibri" panose="020F0502020204030204" pitchFamily="34" charset="0"/>
                <a:ea typeface="Times New Roman" panose="02020603050405020304" pitchFamily="18" charset="0"/>
                <a:cs typeface="Calibri" panose="020F0502020204030204" pitchFamily="34" charset="0"/>
              </a:rPr>
              <a:t>Average age of New drivers: 17-18</a:t>
            </a:r>
            <a:br>
              <a:rPr lang="en-US" sz="3600" dirty="0">
                <a:solidFill>
                  <a:schemeClr val="bg2">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3600" dirty="0">
                <a:solidFill>
                  <a:schemeClr val="bg2">
                    <a:lumMod val="25000"/>
                    <a:lumOff val="75000"/>
                  </a:schemeClr>
                </a:solidFill>
                <a:effectLst/>
                <a:latin typeface="Calibri" panose="020F0502020204030204" pitchFamily="34" charset="0"/>
                <a:ea typeface="Times New Roman" panose="02020603050405020304" pitchFamily="18" charset="0"/>
                <a:cs typeface="Calibri" panose="020F0502020204030204" pitchFamily="34" charset="0"/>
              </a:rPr>
              <a:t>Average age of Retired drivers: 85+</a:t>
            </a:r>
            <a:endParaRPr lang="en-US" sz="3600" dirty="0"/>
          </a:p>
        </p:txBody>
      </p:sp>
    </p:spTree>
    <p:extLst>
      <p:ext uri="{BB962C8B-B14F-4D97-AF65-F5344CB8AC3E}">
        <p14:creationId xmlns:p14="http://schemas.microsoft.com/office/powerpoint/2010/main" val="2462751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ar, outdoor, sky, road&#10;&#10;Description automatically generated">
            <a:extLst>
              <a:ext uri="{FF2B5EF4-FFF2-40B4-BE49-F238E27FC236}">
                <a16:creationId xmlns:a16="http://schemas.microsoft.com/office/drawing/2014/main" id="{FD60A06E-9848-FA4E-B209-683796781590}"/>
              </a:ext>
            </a:extLst>
          </p:cNvPr>
          <p:cNvPicPr>
            <a:picLocks noChangeAspect="1"/>
          </p:cNvPicPr>
          <p:nvPr/>
        </p:nvPicPr>
        <p:blipFill rotWithShape="1">
          <a:blip r:embed="rId3">
            <a:extLst>
              <a:ext uri="{28A0092B-C50C-407E-A947-70E740481C1C}">
                <a14:useLocalDpi xmlns:a14="http://schemas.microsoft.com/office/drawing/2010/main" val="0"/>
              </a:ext>
            </a:extLst>
          </a:blip>
          <a:srcRect t="20144" b="7740"/>
          <a:stretch/>
        </p:blipFill>
        <p:spPr>
          <a:xfrm>
            <a:off x="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C92BF-67F8-4139-B35E-7C557C874590}"/>
              </a:ext>
            </a:extLst>
          </p:cNvPr>
          <p:cNvSpPr>
            <a:spLocks noGrp="1"/>
          </p:cNvSpPr>
          <p:nvPr>
            <p:ph type="title"/>
          </p:nvPr>
        </p:nvSpPr>
        <p:spPr>
          <a:xfrm>
            <a:off x="5379251" y="-309"/>
            <a:ext cx="3565524" cy="2887174"/>
          </a:xfrm>
        </p:spPr>
        <p:txBody>
          <a:bodyPr vert="horz" wrap="square" lIns="0" tIns="0" rIns="0" bIns="0" rtlCol="0" anchor="b" anchorCtr="0">
            <a:normAutofit/>
          </a:bodyPr>
          <a:lstStyle/>
          <a:p>
            <a:pPr marL="0" marR="0" indent="457200">
              <a:lnSpc>
                <a:spcPct val="90000"/>
              </a:lnSpc>
              <a:spcAft>
                <a:spcPts val="1500"/>
              </a:spcAft>
            </a:pPr>
            <a:r>
              <a:rPr lang="en-US" sz="1200" dirty="0"/>
              <a:t>	</a:t>
            </a:r>
            <a:r>
              <a:rPr lang="en-US" sz="1200" kern="1200" dirty="0">
                <a:solidFill>
                  <a:schemeClr val="tx1"/>
                </a:solidFill>
                <a:effectLst/>
                <a:latin typeface="+mj-lt"/>
                <a:ea typeface="+mj-ea"/>
                <a:cs typeface="+mj-cs"/>
              </a:rPr>
              <a:t>Statistics</a:t>
            </a:r>
            <a:br>
              <a:rPr lang="en-US" sz="1200" kern="1200" dirty="0">
                <a:solidFill>
                  <a:schemeClr val="tx1"/>
                </a:solidFill>
                <a:effectLst/>
                <a:latin typeface="+mj-lt"/>
                <a:ea typeface="+mj-ea"/>
                <a:cs typeface="+mj-cs"/>
              </a:rPr>
            </a:br>
            <a:br>
              <a:rPr lang="en-US" sz="1200" kern="1200" dirty="0">
                <a:solidFill>
                  <a:schemeClr val="tx1"/>
                </a:solidFill>
                <a:effectLst/>
                <a:latin typeface="+mj-lt"/>
                <a:ea typeface="+mj-ea"/>
                <a:cs typeface="+mj-cs"/>
              </a:rPr>
            </a:br>
            <a:r>
              <a:rPr lang="en-US" sz="1200" kern="1200" dirty="0">
                <a:solidFill>
                  <a:schemeClr val="tx1"/>
                </a:solidFill>
                <a:effectLst/>
                <a:latin typeface="+mj-lt"/>
                <a:ea typeface="+mj-ea"/>
                <a:cs typeface="+mj-cs"/>
              </a:rPr>
              <a:t>Persons with lower credit scores tend to have higher rates; lower credit scores tend to file more claims</a:t>
            </a:r>
            <a:br>
              <a:rPr lang="en-US" sz="1200" kern="1200" dirty="0">
                <a:solidFill>
                  <a:schemeClr val="tx1"/>
                </a:solidFill>
                <a:effectLst/>
                <a:latin typeface="+mj-lt"/>
                <a:ea typeface="+mj-ea"/>
                <a:cs typeface="+mj-cs"/>
              </a:rPr>
            </a:br>
            <a:r>
              <a:rPr lang="en-US" sz="1200" kern="1200" dirty="0">
                <a:solidFill>
                  <a:schemeClr val="tx1"/>
                </a:solidFill>
                <a:effectLst/>
                <a:latin typeface="+mj-lt"/>
                <a:ea typeface="+mj-ea"/>
                <a:cs typeface="+mj-cs"/>
              </a:rPr>
              <a:t>Many traffic violations, at-fault accident, will have increased rates.</a:t>
            </a:r>
            <a:br>
              <a:rPr lang="en-US" sz="1200" kern="1200" dirty="0">
                <a:solidFill>
                  <a:schemeClr val="tx1"/>
                </a:solidFill>
                <a:effectLst/>
                <a:latin typeface="+mj-lt"/>
                <a:ea typeface="+mj-ea"/>
                <a:cs typeface="+mj-cs"/>
              </a:rPr>
            </a:br>
            <a:br>
              <a:rPr lang="en-US" sz="1200" kern="1200" dirty="0">
                <a:solidFill>
                  <a:schemeClr val="tx1"/>
                </a:solidFill>
                <a:effectLst/>
                <a:latin typeface="+mj-lt"/>
                <a:ea typeface="+mj-ea"/>
                <a:cs typeface="+mj-cs"/>
              </a:rPr>
            </a:br>
            <a:r>
              <a:rPr lang="en-US" sz="1200" kern="1200" dirty="0">
                <a:solidFill>
                  <a:schemeClr val="tx1"/>
                </a:solidFill>
                <a:effectLst/>
                <a:latin typeface="+mj-lt"/>
                <a:ea typeface="+mj-ea"/>
                <a:cs typeface="+mj-cs"/>
              </a:rPr>
              <a:t>Men are involved in more traffic accidents, have serious traffic violations, and DUI’s: men’s rates will be higher.</a:t>
            </a:r>
            <a:br>
              <a:rPr lang="en-US" sz="1200" kern="1200" dirty="0">
                <a:solidFill>
                  <a:schemeClr val="tx1"/>
                </a:solidFill>
                <a:effectLst/>
                <a:latin typeface="+mj-lt"/>
                <a:ea typeface="+mj-ea"/>
                <a:cs typeface="+mj-cs"/>
              </a:rPr>
            </a:br>
            <a:br>
              <a:rPr lang="en-US" sz="1200" kern="1200" dirty="0">
                <a:solidFill>
                  <a:schemeClr val="tx1"/>
                </a:solidFill>
                <a:effectLst/>
                <a:latin typeface="+mj-lt"/>
                <a:ea typeface="+mj-ea"/>
                <a:cs typeface="+mj-cs"/>
              </a:rPr>
            </a:br>
            <a:r>
              <a:rPr lang="en-US" sz="1200" kern="1200" dirty="0">
                <a:solidFill>
                  <a:schemeClr val="tx1"/>
                </a:solidFill>
                <a:effectLst/>
                <a:latin typeface="+mj-lt"/>
                <a:ea typeface="+mj-ea"/>
                <a:cs typeface="+mj-cs"/>
              </a:rPr>
              <a:t>City vs rural, will have higher rates.</a:t>
            </a:r>
            <a:br>
              <a:rPr lang="en-US" sz="1200" kern="1200" dirty="0">
                <a:solidFill>
                  <a:schemeClr val="tx1"/>
                </a:solidFill>
                <a:effectLst/>
                <a:latin typeface="+mj-lt"/>
                <a:ea typeface="+mj-ea"/>
                <a:cs typeface="+mj-cs"/>
              </a:rPr>
            </a:br>
            <a:endParaRPr lang="en-US" sz="1200"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03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small red car&#10;&#10;Description automatically generated with medium confidence">
            <a:extLst>
              <a:ext uri="{FF2B5EF4-FFF2-40B4-BE49-F238E27FC236}">
                <a16:creationId xmlns:a16="http://schemas.microsoft.com/office/drawing/2014/main" id="{F906D56A-7B7C-0F68-D3A2-669CFA31ED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ECE84-89E6-0023-7EA4-738F6DC36166}"/>
              </a:ext>
            </a:extLst>
          </p:cNvPr>
          <p:cNvSpPr>
            <a:spLocks noGrp="1"/>
          </p:cNvSpPr>
          <p:nvPr>
            <p:ph type="ctrTitle"/>
          </p:nvPr>
        </p:nvSpPr>
        <p:spPr>
          <a:xfrm>
            <a:off x="8075613" y="549275"/>
            <a:ext cx="3565524" cy="1607999"/>
          </a:xfrm>
        </p:spPr>
        <p:txBody>
          <a:bodyPr anchor="b">
            <a:normAutofit/>
          </a:bodyPr>
          <a:lstStyle/>
          <a:p>
            <a:pPr>
              <a:lnSpc>
                <a:spcPct val="90000"/>
              </a:lnSpc>
            </a:pPr>
            <a:r>
              <a:rPr lang="en-US" sz="1900" dirty="0">
                <a:effectLst/>
                <a:latin typeface="Roboto" panose="02000000000000000000" pitchFamily="2" charset="0"/>
                <a:ea typeface="Times New Roman" panose="02020603050405020304" pitchFamily="18" charset="0"/>
                <a:cs typeface="Times New Roman" panose="02020603050405020304" pitchFamily="18" charset="0"/>
              </a:rPr>
              <a:t>It appears to be common knowledge that car insurance rates are at the highest in the teenage years. </a:t>
            </a:r>
            <a:br>
              <a:rPr lang="en-US" sz="1900" dirty="0">
                <a:effectLst/>
                <a:latin typeface="Calibri" panose="020F0502020204030204" pitchFamily="34" charset="0"/>
                <a:ea typeface="Calibri" panose="020F0502020204030204" pitchFamily="34" charset="0"/>
                <a:cs typeface="Times New Roman" panose="02020603050405020304" pitchFamily="18" charset="0"/>
              </a:rPr>
            </a:br>
            <a:endParaRPr lang="en-US" sz="1900" dirty="0"/>
          </a:p>
        </p:txBody>
      </p:sp>
      <p:sp>
        <p:nvSpPr>
          <p:cNvPr id="13" name="Rectangle 12">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21A4A09-5DBB-4680-0046-22AC8951CC6E}"/>
              </a:ext>
            </a:extLst>
          </p:cNvPr>
          <p:cNvSpPr>
            <a:spLocks noGrp="1"/>
          </p:cNvSpPr>
          <p:nvPr>
            <p:ph type="subTitle" idx="1"/>
          </p:nvPr>
        </p:nvSpPr>
        <p:spPr>
          <a:xfrm>
            <a:off x="8075612" y="2423788"/>
            <a:ext cx="3565525" cy="1608000"/>
          </a:xfrm>
        </p:spPr>
        <p:txBody>
          <a:bodyPr>
            <a:normAutofit/>
          </a:bodyPr>
          <a:lstStyle/>
          <a:p>
            <a:r>
              <a:rPr lang="en-US" sz="2000" dirty="0">
                <a:effectLst/>
                <a:latin typeface="Roboto" panose="02000000000000000000" pitchFamily="2" charset="0"/>
                <a:ea typeface="Times New Roman" panose="02020603050405020304" pitchFamily="18" charset="0"/>
                <a:cs typeface="Times New Roman" panose="02020603050405020304" pitchFamily="18" charset="0"/>
              </a:rPr>
              <a:t>Were you aware that they also rise after the age of 60? Rates don’t continue to decrease; they can also increase with age.</a:t>
            </a:r>
            <a:endParaRPr lang="en-US" sz="2000" dirty="0">
              <a:solidFill>
                <a:schemeClr val="tx1">
                  <a:alpha val="60000"/>
                </a:schemeClr>
              </a:solidFill>
            </a:endParaRPr>
          </a:p>
        </p:txBody>
      </p:sp>
    </p:spTree>
    <p:extLst>
      <p:ext uri="{BB962C8B-B14F-4D97-AF65-F5344CB8AC3E}">
        <p14:creationId xmlns:p14="http://schemas.microsoft.com/office/powerpoint/2010/main" val="268535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theme/theme1.xml><?xml version="1.0" encoding="utf-8"?>
<a:theme xmlns:a="http://schemas.openxmlformats.org/drawingml/2006/main" name="3DFloat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C3C79B6316C945B6604FF414A35A2A" ma:contentTypeVersion="2" ma:contentTypeDescription="Create a new document." ma:contentTypeScope="" ma:versionID="4eaf50e4f951bfb69d978510055a9865">
  <xsd:schema xmlns:xsd="http://www.w3.org/2001/XMLSchema" xmlns:xs="http://www.w3.org/2001/XMLSchema" xmlns:p="http://schemas.microsoft.com/office/2006/metadata/properties" xmlns:ns3="65d7c1fc-bc01-44a5-8049-f7bf586ad65c" targetNamespace="http://schemas.microsoft.com/office/2006/metadata/properties" ma:root="true" ma:fieldsID="4b24c5227387b2063c7cee89917aae0e" ns3:_="">
    <xsd:import namespace="65d7c1fc-bc01-44a5-8049-f7bf586ad65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d7c1fc-bc01-44a5-8049-f7bf586ad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A49EA9-7744-43FC-B08F-CE0BB612EC95}">
  <ds:schemaRefs>
    <ds:schemaRef ds:uri="http://schemas.microsoft.com/sharepoint/v3/contenttype/forms"/>
  </ds:schemaRefs>
</ds:datastoreItem>
</file>

<file path=customXml/itemProps2.xml><?xml version="1.0" encoding="utf-8"?>
<ds:datastoreItem xmlns:ds="http://schemas.openxmlformats.org/officeDocument/2006/customXml" ds:itemID="{CB0015C0-394E-485D-9358-0F30E72C02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d7c1fc-bc01-44a5-8049-f7bf586ad6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0A37FD-FA53-4BCF-9873-638547B0CD1B}">
  <ds:schemaRefs>
    <ds:schemaRef ds:uri="65d7c1fc-bc01-44a5-8049-f7bf586ad65c"/>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2712</TotalTime>
  <Words>1889</Words>
  <Application>Microsoft Office PowerPoint</Application>
  <PresentationFormat>Widescreen</PresentationFormat>
  <Paragraphs>116</Paragraphs>
  <Slides>19</Slides>
  <Notes>19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Avenir Next LT Pro</vt:lpstr>
      <vt:lpstr>Bodoni MT</vt:lpstr>
      <vt:lpstr>Calibri</vt:lpstr>
      <vt:lpstr>Calibri Light</vt:lpstr>
      <vt:lpstr>inherit</vt:lpstr>
      <vt:lpstr>Roboto</vt:lpstr>
      <vt:lpstr>Symbol</vt:lpstr>
      <vt:lpstr>Times New Roman</vt:lpstr>
      <vt:lpstr>3DFloatVTI</vt:lpstr>
      <vt:lpstr>Age and Car Insurance Rates</vt:lpstr>
      <vt:lpstr>Do car insurance rates change with age? </vt:lpstr>
      <vt:lpstr>  Does age really matter??</vt:lpstr>
      <vt:lpstr> AllState Data-over 10,000 policy holders  Lots of research from multiple car insurance and comparison rates sites  Reading and interpreting common ground between sites.  Arranged data by age range from given birthdates into bins. </vt:lpstr>
      <vt:lpstr>Our code:  Pandas, Bins,  Male vs Female,  Age group counts and percentages Outliers</vt:lpstr>
      <vt:lpstr>Complication of our project:</vt:lpstr>
      <vt:lpstr> Myth: Car insurance rates decrease after 25th birthday.   Fact: Best rates are from turning into a mature driver: other reasons Marital status, age, gender, years of driving experience and accident statistics normally are used to classify drivers </vt:lpstr>
      <vt:lpstr> Statistics  Persons with lower credit scores tend to have higher rates; lower credit scores tend to file more claims Many traffic violations, at-fault accident, will have increased rates.  Men are involved in more traffic accidents, have serious traffic violations, and DUI’s: men’s rates will be higher.  City vs rural, will have higher rates. </vt:lpstr>
      <vt:lpstr>It appears to be common knowledge that car insurance rates are at the highest in the teenage years.  </vt:lpstr>
      <vt:lpstr>Average Premiums  (according to ValuePenguin)</vt:lpstr>
      <vt:lpstr>Male vs Female drivers in our dataset</vt:lpstr>
      <vt:lpstr> Teenage drivers ages (16-19)</vt:lpstr>
      <vt:lpstr>Inexperience. Teens may not recognize or  underestimate dangerous situations on the road.  Nighttime and weekend driving. In 2019, 40% of fatal car crashes with teen drivers and passengers ages 13 to 19 were between 9 p.m. and 6 a.m. More than half (52%) of fatal car crashes happened on a weekend, according to IIHS.  Not using seat belts. Teens and young adults tend not to wear their seatbelts as often. (45%) of teen drivers who died in 2019 were unbuckled, according to the National Highway Traffic Safety Administration (NHTSA).  Speeding. In 2019, 27% of fatal car crashes involving teen drivers between ages 15 to 18 was due to speed, according to NHTSA</vt:lpstr>
      <vt:lpstr>Senior Drivers (60+)</vt:lpstr>
      <vt:lpstr>Senior Drivers (60+) </vt:lpstr>
      <vt:lpstr>Age groups %</vt:lpstr>
      <vt:lpstr>PowerPoint Presentation</vt:lpstr>
      <vt:lpstr> </vt:lpstr>
      <vt:lpstr>Null: Car insurance rates change based on age range of mature drivers  Alternative (Hypothesis): Car insurance rates do not change based on age of mature drivers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and Car Insurance Rates</dc:title>
  <dc:creator>Valerie Grannemann</dc:creator>
  <cp:lastModifiedBy>Valerie Grannemann</cp:lastModifiedBy>
  <cp:revision>4</cp:revision>
  <dcterms:created xsi:type="dcterms:W3CDTF">2022-12-08T17:03:09Z</dcterms:created>
  <dcterms:modified xsi:type="dcterms:W3CDTF">2022-12-10T19:51:17Z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0x010100D1C3C79B6316C945B6604FF414A35A2A</vt:lpwstr>
  </property>
</Properties>
</file>